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1115616" y="116632"/>
            <a:ext cx="6645275" cy="757238"/>
            <a:chOff x="720" y="720"/>
            <a:chExt cx="10466" cy="1193"/>
          </a:xfrm>
        </p:grpSpPr>
        <p:sp>
          <p:nvSpPr>
            <p:cNvPr id="1027"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028"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 name="TextBox 6"/>
          <p:cNvSpPr txBox="1"/>
          <p:nvPr/>
        </p:nvSpPr>
        <p:spPr>
          <a:xfrm>
            <a:off x="1259632" y="188640"/>
            <a:ext cx="6480720" cy="707886"/>
          </a:xfrm>
          <a:prstGeom prst="rect">
            <a:avLst/>
          </a:prstGeom>
          <a:noFill/>
        </p:spPr>
        <p:txBody>
          <a:bodyPr wrap="square" rtlCol="0">
            <a:spAutoFit/>
          </a:bodyPr>
          <a:lstStyle/>
          <a:p>
            <a:r>
              <a:rPr lang="en-US" sz="4000" b="1" dirty="0" smtClean="0">
                <a:latin typeface="Bell MT" pitchFamily="18" charset="0"/>
              </a:rPr>
              <a:t>How to… host a swap party </a:t>
            </a:r>
            <a:endParaRPr lang="ru-RU" sz="4000" b="1" dirty="0"/>
          </a:p>
        </p:txBody>
      </p:sp>
      <p:sp>
        <p:nvSpPr>
          <p:cNvPr id="1029" name="Freeform 5"/>
          <p:cNvSpPr>
            <a:spLocks/>
          </p:cNvSpPr>
          <p:nvPr/>
        </p:nvSpPr>
        <p:spPr bwMode="auto">
          <a:xfrm>
            <a:off x="395536" y="1340768"/>
            <a:ext cx="8352928" cy="5073228"/>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1030" name="Group 6"/>
          <p:cNvGrpSpPr>
            <a:grpSpLocks/>
          </p:cNvGrpSpPr>
          <p:nvPr/>
        </p:nvGrpSpPr>
        <p:grpSpPr bwMode="auto">
          <a:xfrm>
            <a:off x="5724128" y="1412776"/>
            <a:ext cx="2881312" cy="2160587"/>
            <a:chOff x="6343" y="217"/>
            <a:chExt cx="4536" cy="3402"/>
          </a:xfrm>
        </p:grpSpPr>
        <p:pic>
          <p:nvPicPr>
            <p:cNvPr id="1031" name="Picture 7"/>
            <p:cNvPicPr>
              <a:picLocks noChangeAspect="1" noChangeArrowheads="1"/>
            </p:cNvPicPr>
            <p:nvPr/>
          </p:nvPicPr>
          <p:blipFill>
            <a:blip r:embed="rId2" cstate="print"/>
            <a:srcRect/>
            <a:stretch>
              <a:fillRect/>
            </a:stretch>
          </p:blipFill>
          <p:spPr bwMode="auto">
            <a:xfrm>
              <a:off x="6382" y="257"/>
              <a:ext cx="4456" cy="3322"/>
            </a:xfrm>
            <a:prstGeom prst="rect">
              <a:avLst/>
            </a:prstGeom>
            <a:noFill/>
            <a:ln w="9525">
              <a:noFill/>
              <a:miter lim="800000"/>
              <a:headEnd/>
              <a:tailEnd/>
            </a:ln>
          </p:spPr>
        </p:pic>
        <p:sp>
          <p:nvSpPr>
            <p:cNvPr id="1032" name="Freeform 8"/>
            <p:cNvSpPr>
              <a:spLocks/>
            </p:cNvSpPr>
            <p:nvPr/>
          </p:nvSpPr>
          <p:spPr bwMode="auto">
            <a:xfrm>
              <a:off x="6382" y="257"/>
              <a:ext cx="4456" cy="3322"/>
            </a:xfrm>
            <a:custGeom>
              <a:avLst/>
              <a:gdLst/>
              <a:ahLst/>
              <a:cxnLst>
                <a:cxn ang="0">
                  <a:pos x="240" y="0"/>
                </a:cxn>
                <a:cxn ang="0">
                  <a:pos x="101" y="4"/>
                </a:cxn>
                <a:cxn ang="0">
                  <a:pos x="30" y="30"/>
                </a:cxn>
                <a:cxn ang="0">
                  <a:pos x="3" y="102"/>
                </a:cxn>
                <a:cxn ang="0">
                  <a:pos x="0" y="240"/>
                </a:cxn>
                <a:cxn ang="0">
                  <a:pos x="0" y="3082"/>
                </a:cxn>
                <a:cxn ang="0">
                  <a:pos x="3" y="3221"/>
                </a:cxn>
                <a:cxn ang="0">
                  <a:pos x="30" y="3292"/>
                </a:cxn>
                <a:cxn ang="0">
                  <a:pos x="101" y="3318"/>
                </a:cxn>
                <a:cxn ang="0">
                  <a:pos x="240" y="3322"/>
                </a:cxn>
                <a:cxn ang="0">
                  <a:pos x="4215" y="3322"/>
                </a:cxn>
                <a:cxn ang="0">
                  <a:pos x="4354" y="3318"/>
                </a:cxn>
                <a:cxn ang="0">
                  <a:pos x="4425" y="3292"/>
                </a:cxn>
                <a:cxn ang="0">
                  <a:pos x="4451" y="3221"/>
                </a:cxn>
                <a:cxn ang="0">
                  <a:pos x="4455" y="3082"/>
                </a:cxn>
                <a:cxn ang="0">
                  <a:pos x="4455" y="240"/>
                </a:cxn>
                <a:cxn ang="0">
                  <a:pos x="4451" y="102"/>
                </a:cxn>
                <a:cxn ang="0">
                  <a:pos x="4425" y="30"/>
                </a:cxn>
                <a:cxn ang="0">
                  <a:pos x="4354" y="4"/>
                </a:cxn>
                <a:cxn ang="0">
                  <a:pos x="4215" y="0"/>
                </a:cxn>
                <a:cxn ang="0">
                  <a:pos x="240" y="0"/>
                </a:cxn>
              </a:cxnLst>
              <a:rect l="0" t="0" r="r" b="b"/>
              <a:pathLst>
                <a:path w="4456" h="3322">
                  <a:moveTo>
                    <a:pt x="240" y="0"/>
                  </a:moveTo>
                  <a:lnTo>
                    <a:pt x="101" y="4"/>
                  </a:lnTo>
                  <a:lnTo>
                    <a:pt x="30" y="30"/>
                  </a:lnTo>
                  <a:lnTo>
                    <a:pt x="3" y="102"/>
                  </a:lnTo>
                  <a:lnTo>
                    <a:pt x="0" y="240"/>
                  </a:lnTo>
                  <a:lnTo>
                    <a:pt x="0" y="3082"/>
                  </a:lnTo>
                  <a:lnTo>
                    <a:pt x="3" y="3221"/>
                  </a:lnTo>
                  <a:lnTo>
                    <a:pt x="30" y="3292"/>
                  </a:lnTo>
                  <a:lnTo>
                    <a:pt x="101" y="3318"/>
                  </a:lnTo>
                  <a:lnTo>
                    <a:pt x="240" y="3322"/>
                  </a:lnTo>
                  <a:lnTo>
                    <a:pt x="4215" y="3322"/>
                  </a:lnTo>
                  <a:lnTo>
                    <a:pt x="4354" y="3318"/>
                  </a:lnTo>
                  <a:lnTo>
                    <a:pt x="4425" y="3292"/>
                  </a:lnTo>
                  <a:lnTo>
                    <a:pt x="4451" y="3221"/>
                  </a:lnTo>
                  <a:lnTo>
                    <a:pt x="4455" y="3082"/>
                  </a:lnTo>
                  <a:lnTo>
                    <a:pt x="4455" y="240"/>
                  </a:lnTo>
                  <a:lnTo>
                    <a:pt x="4451" y="102"/>
                  </a:lnTo>
                  <a:lnTo>
                    <a:pt x="4425" y="30"/>
                  </a:lnTo>
                  <a:lnTo>
                    <a:pt x="4354" y="4"/>
                  </a:lnTo>
                  <a:lnTo>
                    <a:pt x="4215" y="0"/>
                  </a:lnTo>
                  <a:lnTo>
                    <a:pt x="240" y="0"/>
                  </a:lnTo>
                  <a:close/>
                </a:path>
              </a:pathLst>
            </a:custGeom>
            <a:noFill/>
            <a:ln w="50800">
              <a:solidFill>
                <a:srgbClr val="00AEE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2" name="TextBox 11"/>
          <p:cNvSpPr txBox="1"/>
          <p:nvPr/>
        </p:nvSpPr>
        <p:spPr>
          <a:xfrm>
            <a:off x="539552" y="1556792"/>
            <a:ext cx="5040560" cy="3693319"/>
          </a:xfrm>
          <a:prstGeom prst="rect">
            <a:avLst/>
          </a:prstGeom>
          <a:noFill/>
        </p:spPr>
        <p:txBody>
          <a:bodyPr wrap="square" rtlCol="0">
            <a:spAutoFit/>
          </a:bodyPr>
          <a:lstStyle/>
          <a:p>
            <a:r>
              <a:rPr lang="en-US" dirty="0" smtClean="0"/>
              <a:t>Holding a swap party is a fantastic way of bringing new goodies into your life while at the same time cleaning out the old without costing you a thing!</a:t>
            </a:r>
            <a:endParaRPr lang="ru-RU" dirty="0" smtClean="0"/>
          </a:p>
          <a:p>
            <a:r>
              <a:rPr lang="en-US" dirty="0" smtClean="0"/>
              <a:t> </a:t>
            </a:r>
            <a:endParaRPr lang="ru-RU" dirty="0" smtClean="0"/>
          </a:p>
          <a:p>
            <a:r>
              <a:rPr lang="en-US" dirty="0" smtClean="0"/>
              <a:t>What sort of goodies are we talking about?</a:t>
            </a:r>
            <a:endParaRPr lang="ru-RU" dirty="0" smtClean="0"/>
          </a:p>
          <a:p>
            <a:r>
              <a:rPr lang="en-US" dirty="0" smtClean="0"/>
              <a:t> </a:t>
            </a:r>
            <a:endParaRPr lang="ru-RU" dirty="0" smtClean="0"/>
          </a:p>
          <a:p>
            <a:r>
              <a:rPr lang="en-US" dirty="0" smtClean="0"/>
              <a:t>You can swap clothes and shoes, tools, books, CD’s, DVD’s, toys, kitchen gear, or pots and pot plants. Basically, your can swap anything that isn’t tied down (sorry, kids, partners and in-laws exempt).</a:t>
            </a:r>
            <a:endParaRPr lang="ru-RU" dirty="0" smtClean="0"/>
          </a:p>
          <a:p>
            <a:r>
              <a:rPr lang="en-US" dirty="0" smtClean="0"/>
              <a:t> </a:t>
            </a:r>
            <a:endParaRPr lang="ru-RU" dirty="0" smtClean="0"/>
          </a:p>
          <a:p>
            <a:r>
              <a:rPr lang="en-US" dirty="0" smtClean="0"/>
              <a:t>So how to do it?</a:t>
            </a:r>
            <a:endParaRPr lang="ru-RU" dirty="0" smtClean="0"/>
          </a:p>
          <a:p>
            <a:endParaRPr lang="ru-RU" dirty="0"/>
          </a:p>
        </p:txBody>
      </p:sp>
      <p:pic>
        <p:nvPicPr>
          <p:cNvPr id="13" name="Рисунок 12" descr="logosbeneficaireserasmusleft_en.jpg"/>
          <p:cNvPicPr>
            <a:picLocks noChangeAspect="1"/>
          </p:cNvPicPr>
          <p:nvPr/>
        </p:nvPicPr>
        <p:blipFill>
          <a:blip r:embed="rId3" cstate="print"/>
          <a:stretch>
            <a:fillRect/>
          </a:stretch>
        </p:blipFill>
        <p:spPr>
          <a:xfrm>
            <a:off x="3059832" y="4941168"/>
            <a:ext cx="5554610" cy="122116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188640"/>
            <a:ext cx="8352928" cy="6225356"/>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8" name="TextBox 7"/>
          <p:cNvSpPr txBox="1"/>
          <p:nvPr/>
        </p:nvSpPr>
        <p:spPr>
          <a:xfrm>
            <a:off x="539552" y="718042"/>
            <a:ext cx="6552728" cy="4524315"/>
          </a:xfrm>
          <a:prstGeom prst="rect">
            <a:avLst/>
          </a:prstGeom>
          <a:noFill/>
        </p:spPr>
        <p:txBody>
          <a:bodyPr wrap="square" rtlCol="0">
            <a:spAutoFit/>
          </a:bodyPr>
          <a:lstStyle/>
          <a:p>
            <a:r>
              <a:rPr lang="en-US" b="1" dirty="0" smtClean="0">
                <a:solidFill>
                  <a:srgbClr val="00B050"/>
                </a:solidFill>
              </a:rPr>
              <a:t>Place and date</a:t>
            </a:r>
            <a:endParaRPr lang="ru-RU" b="1" dirty="0" smtClean="0">
              <a:solidFill>
                <a:srgbClr val="00B050"/>
              </a:solidFill>
            </a:endParaRPr>
          </a:p>
          <a:p>
            <a:r>
              <a:rPr lang="en-US" b="1" dirty="0" smtClean="0"/>
              <a:t> </a:t>
            </a:r>
            <a:endParaRPr lang="ru-RU" dirty="0" smtClean="0"/>
          </a:p>
          <a:p>
            <a:r>
              <a:rPr lang="en-US" dirty="0" smtClean="0"/>
              <a:t>You’ll </a:t>
            </a:r>
            <a:r>
              <a:rPr lang="en-US" dirty="0" smtClean="0"/>
              <a:t>need to decide a date and location according to how big you want it to be: will your lounge room be big enough or will you need a backyard, shed or public hall?</a:t>
            </a:r>
            <a:endParaRPr lang="ru-RU" dirty="0" smtClean="0"/>
          </a:p>
          <a:p>
            <a:r>
              <a:rPr lang="en-US" dirty="0" smtClean="0">
                <a:solidFill>
                  <a:schemeClr val="accent5">
                    <a:lumMod val="50000"/>
                  </a:schemeClr>
                </a:solidFill>
              </a:rPr>
              <a:t> </a:t>
            </a:r>
            <a:endParaRPr lang="ru-RU" dirty="0" smtClean="0">
              <a:solidFill>
                <a:schemeClr val="accent5">
                  <a:lumMod val="50000"/>
                </a:schemeClr>
              </a:solidFill>
            </a:endParaRPr>
          </a:p>
          <a:p>
            <a:r>
              <a:rPr lang="en-US" b="1" dirty="0" smtClean="0">
                <a:solidFill>
                  <a:schemeClr val="accent5">
                    <a:lumMod val="50000"/>
                  </a:schemeClr>
                </a:solidFill>
              </a:rPr>
              <a:t>Decide what to include</a:t>
            </a:r>
            <a:endParaRPr lang="ru-RU" b="1" dirty="0" smtClean="0">
              <a:solidFill>
                <a:schemeClr val="accent5">
                  <a:lumMod val="50000"/>
                </a:schemeClr>
              </a:solidFill>
            </a:endParaRPr>
          </a:p>
          <a:p>
            <a:r>
              <a:rPr lang="en-US" b="1" dirty="0" smtClean="0"/>
              <a:t> </a:t>
            </a:r>
            <a:endParaRPr lang="ru-RU" dirty="0" smtClean="0"/>
          </a:p>
          <a:p>
            <a:r>
              <a:rPr lang="en-US" dirty="0" smtClean="0"/>
              <a:t>One fairly common type of swap party involves nothing but clothes, shoes, and accessories, often   for women or men only. Other types of swap parties incorporate kitchen goods, small appliances, decorative items, linens, toys, and so on. If you’re into a particular hobby or craft, consider a meet at which you could exchange supplies and tools specific to your area of interest.</a:t>
            </a:r>
            <a:endParaRPr lang="ru-RU" dirty="0" smtClean="0"/>
          </a:p>
          <a:p>
            <a:r>
              <a:rPr lang="en-US" dirty="0" smtClean="0"/>
              <a:t> </a:t>
            </a:r>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332656"/>
            <a:ext cx="8352928" cy="6081340"/>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2050" name="Group 2"/>
          <p:cNvGrpSpPr>
            <a:grpSpLocks/>
          </p:cNvGrpSpPr>
          <p:nvPr/>
        </p:nvGrpSpPr>
        <p:grpSpPr bwMode="auto">
          <a:xfrm>
            <a:off x="5652120" y="3933056"/>
            <a:ext cx="2879725" cy="2160587"/>
            <a:chOff x="1070" y="167"/>
            <a:chExt cx="4536" cy="3402"/>
          </a:xfrm>
        </p:grpSpPr>
        <p:pic>
          <p:nvPicPr>
            <p:cNvPr id="2051" name="Picture 3"/>
            <p:cNvPicPr>
              <a:picLocks noChangeAspect="1" noChangeArrowheads="1"/>
            </p:cNvPicPr>
            <p:nvPr/>
          </p:nvPicPr>
          <p:blipFill>
            <a:blip r:embed="rId2" cstate="print"/>
            <a:srcRect/>
            <a:stretch>
              <a:fillRect/>
            </a:stretch>
          </p:blipFill>
          <p:spPr bwMode="auto">
            <a:xfrm>
              <a:off x="1110" y="206"/>
              <a:ext cx="4456" cy="3322"/>
            </a:xfrm>
            <a:prstGeom prst="rect">
              <a:avLst/>
            </a:prstGeom>
            <a:noFill/>
            <a:ln w="9525">
              <a:noFill/>
              <a:miter lim="800000"/>
              <a:headEnd/>
              <a:tailEnd/>
            </a:ln>
          </p:spPr>
        </p:pic>
        <p:sp>
          <p:nvSpPr>
            <p:cNvPr id="2052" name="Freeform 4"/>
            <p:cNvSpPr>
              <a:spLocks/>
            </p:cNvSpPr>
            <p:nvPr/>
          </p:nvSpPr>
          <p:spPr bwMode="auto">
            <a:xfrm>
              <a:off x="1110" y="206"/>
              <a:ext cx="4456" cy="3322"/>
            </a:xfrm>
            <a:custGeom>
              <a:avLst/>
              <a:gdLst/>
              <a:ahLst/>
              <a:cxnLst>
                <a:cxn ang="0">
                  <a:pos x="240" y="0"/>
                </a:cxn>
                <a:cxn ang="0">
                  <a:pos x="101" y="4"/>
                </a:cxn>
                <a:cxn ang="0">
                  <a:pos x="30" y="30"/>
                </a:cxn>
                <a:cxn ang="0">
                  <a:pos x="4" y="101"/>
                </a:cxn>
                <a:cxn ang="0">
                  <a:pos x="0" y="240"/>
                </a:cxn>
                <a:cxn ang="0">
                  <a:pos x="0" y="3081"/>
                </a:cxn>
                <a:cxn ang="0">
                  <a:pos x="4" y="3220"/>
                </a:cxn>
                <a:cxn ang="0">
                  <a:pos x="30" y="3291"/>
                </a:cxn>
                <a:cxn ang="0">
                  <a:pos x="101" y="3318"/>
                </a:cxn>
                <a:cxn ang="0">
                  <a:pos x="240" y="3321"/>
                </a:cxn>
                <a:cxn ang="0">
                  <a:pos x="4216" y="3321"/>
                </a:cxn>
                <a:cxn ang="0">
                  <a:pos x="4354" y="3318"/>
                </a:cxn>
                <a:cxn ang="0">
                  <a:pos x="4426" y="3291"/>
                </a:cxn>
                <a:cxn ang="0">
                  <a:pos x="4452" y="3220"/>
                </a:cxn>
                <a:cxn ang="0">
                  <a:pos x="4456" y="3081"/>
                </a:cxn>
                <a:cxn ang="0">
                  <a:pos x="4456" y="240"/>
                </a:cxn>
                <a:cxn ang="0">
                  <a:pos x="4452" y="101"/>
                </a:cxn>
                <a:cxn ang="0">
                  <a:pos x="4426" y="30"/>
                </a:cxn>
                <a:cxn ang="0">
                  <a:pos x="4354" y="4"/>
                </a:cxn>
                <a:cxn ang="0">
                  <a:pos x="4216" y="0"/>
                </a:cxn>
                <a:cxn ang="0">
                  <a:pos x="240" y="0"/>
                </a:cxn>
              </a:cxnLst>
              <a:rect l="0" t="0" r="r" b="b"/>
              <a:pathLst>
                <a:path w="4456" h="3322">
                  <a:moveTo>
                    <a:pt x="240" y="0"/>
                  </a:moveTo>
                  <a:lnTo>
                    <a:pt x="101" y="4"/>
                  </a:lnTo>
                  <a:lnTo>
                    <a:pt x="30" y="30"/>
                  </a:lnTo>
                  <a:lnTo>
                    <a:pt x="4" y="101"/>
                  </a:lnTo>
                  <a:lnTo>
                    <a:pt x="0" y="240"/>
                  </a:lnTo>
                  <a:lnTo>
                    <a:pt x="0" y="3081"/>
                  </a:lnTo>
                  <a:lnTo>
                    <a:pt x="4" y="3220"/>
                  </a:lnTo>
                  <a:lnTo>
                    <a:pt x="30" y="3291"/>
                  </a:lnTo>
                  <a:lnTo>
                    <a:pt x="101" y="3318"/>
                  </a:lnTo>
                  <a:lnTo>
                    <a:pt x="240" y="3321"/>
                  </a:lnTo>
                  <a:lnTo>
                    <a:pt x="4216" y="3321"/>
                  </a:lnTo>
                  <a:lnTo>
                    <a:pt x="4354" y="3318"/>
                  </a:lnTo>
                  <a:lnTo>
                    <a:pt x="4426" y="3291"/>
                  </a:lnTo>
                  <a:lnTo>
                    <a:pt x="4452" y="3220"/>
                  </a:lnTo>
                  <a:lnTo>
                    <a:pt x="4456" y="3081"/>
                  </a:lnTo>
                  <a:lnTo>
                    <a:pt x="4456" y="240"/>
                  </a:lnTo>
                  <a:lnTo>
                    <a:pt x="4452" y="101"/>
                  </a:lnTo>
                  <a:lnTo>
                    <a:pt x="4426" y="30"/>
                  </a:lnTo>
                  <a:lnTo>
                    <a:pt x="4354" y="4"/>
                  </a:lnTo>
                  <a:lnTo>
                    <a:pt x="4216" y="0"/>
                  </a:lnTo>
                  <a:lnTo>
                    <a:pt x="240" y="0"/>
                  </a:lnTo>
                  <a:close/>
                </a:path>
              </a:pathLst>
            </a:custGeom>
            <a:noFill/>
            <a:ln w="50800">
              <a:solidFill>
                <a:srgbClr val="00AEE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 name="TextBox 7"/>
          <p:cNvSpPr txBox="1"/>
          <p:nvPr/>
        </p:nvSpPr>
        <p:spPr>
          <a:xfrm>
            <a:off x="971600" y="476673"/>
            <a:ext cx="6768752" cy="3693319"/>
          </a:xfrm>
          <a:prstGeom prst="rect">
            <a:avLst/>
          </a:prstGeom>
          <a:noFill/>
        </p:spPr>
        <p:txBody>
          <a:bodyPr wrap="square" rtlCol="0">
            <a:spAutoFit/>
          </a:bodyPr>
          <a:lstStyle/>
          <a:p>
            <a:r>
              <a:rPr lang="en-US" dirty="0" smtClean="0">
                <a:solidFill>
                  <a:schemeClr val="accent2">
                    <a:lumMod val="75000"/>
                  </a:schemeClr>
                </a:solidFill>
              </a:rPr>
              <a:t> </a:t>
            </a:r>
            <a:endParaRPr lang="ru-RU" dirty="0" smtClean="0">
              <a:solidFill>
                <a:schemeClr val="accent2">
                  <a:lumMod val="75000"/>
                </a:schemeClr>
              </a:solidFill>
            </a:endParaRPr>
          </a:p>
          <a:p>
            <a:r>
              <a:rPr lang="en-US" b="1" dirty="0" smtClean="0">
                <a:solidFill>
                  <a:schemeClr val="accent2">
                    <a:lumMod val="75000"/>
                  </a:schemeClr>
                </a:solidFill>
              </a:rPr>
              <a:t>Invite the right people</a:t>
            </a:r>
            <a:endParaRPr lang="ru-RU" b="1" dirty="0" smtClean="0">
              <a:solidFill>
                <a:schemeClr val="accent2">
                  <a:lumMod val="75000"/>
                </a:schemeClr>
              </a:solidFill>
            </a:endParaRPr>
          </a:p>
          <a:p>
            <a:r>
              <a:rPr lang="en-US" b="1" dirty="0" smtClean="0"/>
              <a:t> </a:t>
            </a:r>
            <a:endParaRPr lang="ru-RU" dirty="0" smtClean="0"/>
          </a:p>
          <a:p>
            <a:r>
              <a:rPr lang="en-US" dirty="0" smtClean="0"/>
              <a:t>Once you’ve settled on the type of swap party you’re going to hold, you can start to draw up your</a:t>
            </a:r>
            <a:endParaRPr lang="ru-RU" dirty="0" smtClean="0"/>
          </a:p>
          <a:p>
            <a:r>
              <a:rPr lang="en-US" dirty="0" smtClean="0"/>
              <a:t>guest list. Since the purpose of this party is to exchange things, you can afford to be a bit selective about who you invite: if you’re swapping clothes, think about only inviting a small group of people who share a similar taste in clothes (i.e. a lone Goth in a room full of hippies is going to be stretched to find someone to swap with). Or, if you’re aiming for a big crowd, invite a range of people so that the Goths AND the hippies AND the skaters get the chance to trade.</a:t>
            </a:r>
            <a:endParaRPr lang="ru-RU" dirty="0" smtClean="0"/>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332656"/>
            <a:ext cx="8352928" cy="6081340"/>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3074" name="Group 2"/>
          <p:cNvGrpSpPr>
            <a:grpSpLocks/>
          </p:cNvGrpSpPr>
          <p:nvPr/>
        </p:nvGrpSpPr>
        <p:grpSpPr bwMode="auto">
          <a:xfrm>
            <a:off x="5724128" y="1124744"/>
            <a:ext cx="2879725" cy="2159000"/>
            <a:chOff x="6305" y="158"/>
            <a:chExt cx="4536" cy="3402"/>
          </a:xfrm>
        </p:grpSpPr>
        <p:pic>
          <p:nvPicPr>
            <p:cNvPr id="3075" name="Picture 3"/>
            <p:cNvPicPr>
              <a:picLocks noChangeAspect="1" noChangeArrowheads="1"/>
            </p:cNvPicPr>
            <p:nvPr/>
          </p:nvPicPr>
          <p:blipFill>
            <a:blip r:embed="rId2" cstate="print"/>
            <a:srcRect/>
            <a:stretch>
              <a:fillRect/>
            </a:stretch>
          </p:blipFill>
          <p:spPr bwMode="auto">
            <a:xfrm>
              <a:off x="6344" y="197"/>
              <a:ext cx="4456" cy="3322"/>
            </a:xfrm>
            <a:prstGeom prst="rect">
              <a:avLst/>
            </a:prstGeom>
            <a:noFill/>
            <a:ln w="9525">
              <a:noFill/>
              <a:miter lim="800000"/>
              <a:headEnd/>
              <a:tailEnd/>
            </a:ln>
          </p:spPr>
        </p:pic>
        <p:sp>
          <p:nvSpPr>
            <p:cNvPr id="3076" name="Freeform 4"/>
            <p:cNvSpPr>
              <a:spLocks/>
            </p:cNvSpPr>
            <p:nvPr/>
          </p:nvSpPr>
          <p:spPr bwMode="auto">
            <a:xfrm>
              <a:off x="6344" y="197"/>
              <a:ext cx="4456" cy="3322"/>
            </a:xfrm>
            <a:custGeom>
              <a:avLst/>
              <a:gdLst/>
              <a:ahLst/>
              <a:cxnLst>
                <a:cxn ang="0">
                  <a:pos x="240" y="0"/>
                </a:cxn>
                <a:cxn ang="0">
                  <a:pos x="101" y="3"/>
                </a:cxn>
                <a:cxn ang="0">
                  <a:pos x="30" y="30"/>
                </a:cxn>
                <a:cxn ang="0">
                  <a:pos x="3" y="101"/>
                </a:cxn>
                <a:cxn ang="0">
                  <a:pos x="0" y="240"/>
                </a:cxn>
                <a:cxn ang="0">
                  <a:pos x="0" y="3081"/>
                </a:cxn>
                <a:cxn ang="0">
                  <a:pos x="3" y="3220"/>
                </a:cxn>
                <a:cxn ang="0">
                  <a:pos x="30" y="3291"/>
                </a:cxn>
                <a:cxn ang="0">
                  <a:pos x="101" y="3317"/>
                </a:cxn>
                <a:cxn ang="0">
                  <a:pos x="240" y="3321"/>
                </a:cxn>
                <a:cxn ang="0">
                  <a:pos x="4215" y="3321"/>
                </a:cxn>
                <a:cxn ang="0">
                  <a:pos x="4354" y="3317"/>
                </a:cxn>
                <a:cxn ang="0">
                  <a:pos x="4425" y="3291"/>
                </a:cxn>
                <a:cxn ang="0">
                  <a:pos x="4451" y="3220"/>
                </a:cxn>
                <a:cxn ang="0">
                  <a:pos x="4455" y="3081"/>
                </a:cxn>
                <a:cxn ang="0">
                  <a:pos x="4455" y="240"/>
                </a:cxn>
                <a:cxn ang="0">
                  <a:pos x="4451" y="101"/>
                </a:cxn>
                <a:cxn ang="0">
                  <a:pos x="4425" y="30"/>
                </a:cxn>
                <a:cxn ang="0">
                  <a:pos x="4354" y="3"/>
                </a:cxn>
                <a:cxn ang="0">
                  <a:pos x="4215" y="0"/>
                </a:cxn>
                <a:cxn ang="0">
                  <a:pos x="240" y="0"/>
                </a:cxn>
              </a:cxnLst>
              <a:rect l="0" t="0" r="r" b="b"/>
              <a:pathLst>
                <a:path w="4456" h="3322">
                  <a:moveTo>
                    <a:pt x="240" y="0"/>
                  </a:moveTo>
                  <a:lnTo>
                    <a:pt x="101" y="3"/>
                  </a:lnTo>
                  <a:lnTo>
                    <a:pt x="30" y="30"/>
                  </a:lnTo>
                  <a:lnTo>
                    <a:pt x="3" y="101"/>
                  </a:lnTo>
                  <a:lnTo>
                    <a:pt x="0" y="240"/>
                  </a:lnTo>
                  <a:lnTo>
                    <a:pt x="0" y="3081"/>
                  </a:lnTo>
                  <a:lnTo>
                    <a:pt x="3" y="3220"/>
                  </a:lnTo>
                  <a:lnTo>
                    <a:pt x="30" y="3291"/>
                  </a:lnTo>
                  <a:lnTo>
                    <a:pt x="101" y="3317"/>
                  </a:lnTo>
                  <a:lnTo>
                    <a:pt x="240" y="3321"/>
                  </a:lnTo>
                  <a:lnTo>
                    <a:pt x="4215" y="3321"/>
                  </a:lnTo>
                  <a:lnTo>
                    <a:pt x="4354" y="3317"/>
                  </a:lnTo>
                  <a:lnTo>
                    <a:pt x="4425" y="3291"/>
                  </a:lnTo>
                  <a:lnTo>
                    <a:pt x="4451" y="3220"/>
                  </a:lnTo>
                  <a:lnTo>
                    <a:pt x="4455" y="3081"/>
                  </a:lnTo>
                  <a:lnTo>
                    <a:pt x="4455" y="240"/>
                  </a:lnTo>
                  <a:lnTo>
                    <a:pt x="4451" y="101"/>
                  </a:lnTo>
                  <a:lnTo>
                    <a:pt x="4425" y="30"/>
                  </a:lnTo>
                  <a:lnTo>
                    <a:pt x="4354" y="3"/>
                  </a:lnTo>
                  <a:lnTo>
                    <a:pt x="4215" y="0"/>
                  </a:lnTo>
                  <a:lnTo>
                    <a:pt x="240" y="0"/>
                  </a:lnTo>
                  <a:close/>
                </a:path>
              </a:pathLst>
            </a:custGeom>
            <a:noFill/>
            <a:ln w="50800">
              <a:solidFill>
                <a:srgbClr val="00AEE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 name="TextBox 7"/>
          <p:cNvSpPr txBox="1"/>
          <p:nvPr/>
        </p:nvSpPr>
        <p:spPr>
          <a:xfrm>
            <a:off x="539552" y="548680"/>
            <a:ext cx="5040560" cy="5355312"/>
          </a:xfrm>
          <a:prstGeom prst="rect">
            <a:avLst/>
          </a:prstGeom>
          <a:noFill/>
        </p:spPr>
        <p:txBody>
          <a:bodyPr wrap="square" rtlCol="0">
            <a:spAutoFit/>
          </a:bodyPr>
          <a:lstStyle/>
          <a:p>
            <a:r>
              <a:rPr lang="en-US" b="1" dirty="0" smtClean="0">
                <a:solidFill>
                  <a:schemeClr val="accent1">
                    <a:lumMod val="50000"/>
                  </a:schemeClr>
                </a:solidFill>
              </a:rPr>
              <a:t>Set some ground rules</a:t>
            </a:r>
            <a:endParaRPr lang="ru-RU" b="1" dirty="0" smtClean="0">
              <a:solidFill>
                <a:schemeClr val="accent1">
                  <a:lumMod val="50000"/>
                </a:schemeClr>
              </a:solidFill>
            </a:endParaRPr>
          </a:p>
          <a:p>
            <a:r>
              <a:rPr lang="en-US" b="1" dirty="0" smtClean="0"/>
              <a:t> </a:t>
            </a:r>
            <a:endParaRPr lang="ru-RU" dirty="0" smtClean="0"/>
          </a:p>
          <a:p>
            <a:r>
              <a:rPr lang="en-US" dirty="0" smtClean="0"/>
              <a:t>A bit dull, but very important: Before you send out invitations, draw up some ground rules. Think about what quality of stuff you’ll accept at the party (we suggest asking your guests to only bring things that are in good or great shape), or how to handle disagreements over items (you may need to step in), and what happens to things that don’t find takers by the end of the party (send the remainder to the op-shop or save for the next event). To make things simple you may want to pull numbers from a hat with each person getting to choose one item at a</a:t>
            </a:r>
            <a:endParaRPr lang="ru-RU" dirty="0" smtClean="0"/>
          </a:p>
          <a:p>
            <a:r>
              <a:rPr lang="en-US" dirty="0" smtClean="0"/>
              <a:t>time, or perhaps you’ll hold a free-for-all, or maybe you’ll decide that each guest will get to choose the same number of items as they contributed to the party.</a:t>
            </a:r>
            <a:endParaRPr lang="ru-RU" dirty="0" smtClean="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332656"/>
            <a:ext cx="8352928" cy="6081340"/>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4098" name="Group 2"/>
          <p:cNvGrpSpPr>
            <a:grpSpLocks/>
          </p:cNvGrpSpPr>
          <p:nvPr/>
        </p:nvGrpSpPr>
        <p:grpSpPr bwMode="auto">
          <a:xfrm>
            <a:off x="5652120" y="3501008"/>
            <a:ext cx="2881313" cy="2160587"/>
            <a:chOff x="6116" y="352"/>
            <a:chExt cx="4536" cy="3402"/>
          </a:xfrm>
        </p:grpSpPr>
        <p:pic>
          <p:nvPicPr>
            <p:cNvPr id="4099" name="Picture 3"/>
            <p:cNvPicPr>
              <a:picLocks noChangeAspect="1" noChangeArrowheads="1"/>
            </p:cNvPicPr>
            <p:nvPr/>
          </p:nvPicPr>
          <p:blipFill>
            <a:blip r:embed="rId2" cstate="print"/>
            <a:srcRect/>
            <a:stretch>
              <a:fillRect/>
            </a:stretch>
          </p:blipFill>
          <p:spPr bwMode="auto">
            <a:xfrm>
              <a:off x="6155" y="391"/>
              <a:ext cx="4456" cy="3322"/>
            </a:xfrm>
            <a:prstGeom prst="rect">
              <a:avLst/>
            </a:prstGeom>
            <a:noFill/>
            <a:ln w="9525">
              <a:noFill/>
              <a:miter lim="800000"/>
              <a:headEnd/>
              <a:tailEnd/>
            </a:ln>
          </p:spPr>
        </p:pic>
        <p:sp>
          <p:nvSpPr>
            <p:cNvPr id="4100" name="Freeform 4"/>
            <p:cNvSpPr>
              <a:spLocks/>
            </p:cNvSpPr>
            <p:nvPr/>
          </p:nvSpPr>
          <p:spPr bwMode="auto">
            <a:xfrm>
              <a:off x="6155" y="391"/>
              <a:ext cx="4456" cy="3322"/>
            </a:xfrm>
            <a:custGeom>
              <a:avLst/>
              <a:gdLst/>
              <a:ahLst/>
              <a:cxnLst>
                <a:cxn ang="0">
                  <a:pos x="240" y="0"/>
                </a:cxn>
                <a:cxn ang="0">
                  <a:pos x="101" y="3"/>
                </a:cxn>
                <a:cxn ang="0">
                  <a:pos x="30" y="30"/>
                </a:cxn>
                <a:cxn ang="0">
                  <a:pos x="3" y="101"/>
                </a:cxn>
                <a:cxn ang="0">
                  <a:pos x="0" y="240"/>
                </a:cxn>
                <a:cxn ang="0">
                  <a:pos x="0" y="3081"/>
                </a:cxn>
                <a:cxn ang="0">
                  <a:pos x="3" y="3220"/>
                </a:cxn>
                <a:cxn ang="0">
                  <a:pos x="30" y="3291"/>
                </a:cxn>
                <a:cxn ang="0">
                  <a:pos x="101" y="3317"/>
                </a:cxn>
                <a:cxn ang="0">
                  <a:pos x="240" y="3321"/>
                </a:cxn>
                <a:cxn ang="0">
                  <a:pos x="4215" y="3321"/>
                </a:cxn>
                <a:cxn ang="0">
                  <a:pos x="4354" y="3317"/>
                </a:cxn>
                <a:cxn ang="0">
                  <a:pos x="4425" y="3291"/>
                </a:cxn>
                <a:cxn ang="0">
                  <a:pos x="4451" y="3220"/>
                </a:cxn>
                <a:cxn ang="0">
                  <a:pos x="4455" y="3081"/>
                </a:cxn>
                <a:cxn ang="0">
                  <a:pos x="4455" y="240"/>
                </a:cxn>
                <a:cxn ang="0">
                  <a:pos x="4451" y="101"/>
                </a:cxn>
                <a:cxn ang="0">
                  <a:pos x="4425" y="30"/>
                </a:cxn>
                <a:cxn ang="0">
                  <a:pos x="4354" y="3"/>
                </a:cxn>
                <a:cxn ang="0">
                  <a:pos x="4215" y="0"/>
                </a:cxn>
                <a:cxn ang="0">
                  <a:pos x="240" y="0"/>
                </a:cxn>
              </a:cxnLst>
              <a:rect l="0" t="0" r="r" b="b"/>
              <a:pathLst>
                <a:path w="4456" h="3322">
                  <a:moveTo>
                    <a:pt x="240" y="0"/>
                  </a:moveTo>
                  <a:lnTo>
                    <a:pt x="101" y="3"/>
                  </a:lnTo>
                  <a:lnTo>
                    <a:pt x="30" y="30"/>
                  </a:lnTo>
                  <a:lnTo>
                    <a:pt x="3" y="101"/>
                  </a:lnTo>
                  <a:lnTo>
                    <a:pt x="0" y="240"/>
                  </a:lnTo>
                  <a:lnTo>
                    <a:pt x="0" y="3081"/>
                  </a:lnTo>
                  <a:lnTo>
                    <a:pt x="3" y="3220"/>
                  </a:lnTo>
                  <a:lnTo>
                    <a:pt x="30" y="3291"/>
                  </a:lnTo>
                  <a:lnTo>
                    <a:pt x="101" y="3317"/>
                  </a:lnTo>
                  <a:lnTo>
                    <a:pt x="240" y="3321"/>
                  </a:lnTo>
                  <a:lnTo>
                    <a:pt x="4215" y="3321"/>
                  </a:lnTo>
                  <a:lnTo>
                    <a:pt x="4354" y="3317"/>
                  </a:lnTo>
                  <a:lnTo>
                    <a:pt x="4425" y="3291"/>
                  </a:lnTo>
                  <a:lnTo>
                    <a:pt x="4451" y="3220"/>
                  </a:lnTo>
                  <a:lnTo>
                    <a:pt x="4455" y="3081"/>
                  </a:lnTo>
                  <a:lnTo>
                    <a:pt x="4455" y="240"/>
                  </a:lnTo>
                  <a:lnTo>
                    <a:pt x="4451" y="101"/>
                  </a:lnTo>
                  <a:lnTo>
                    <a:pt x="4425" y="30"/>
                  </a:lnTo>
                  <a:lnTo>
                    <a:pt x="4354" y="3"/>
                  </a:lnTo>
                  <a:lnTo>
                    <a:pt x="4215" y="0"/>
                  </a:lnTo>
                  <a:lnTo>
                    <a:pt x="240" y="0"/>
                  </a:lnTo>
                  <a:close/>
                </a:path>
              </a:pathLst>
            </a:custGeom>
            <a:noFill/>
            <a:ln w="50800">
              <a:solidFill>
                <a:srgbClr val="00AEE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grpSp>
        <p:nvGrpSpPr>
          <p:cNvPr id="4101" name="Group 5"/>
          <p:cNvGrpSpPr>
            <a:grpSpLocks/>
          </p:cNvGrpSpPr>
          <p:nvPr/>
        </p:nvGrpSpPr>
        <p:grpSpPr bwMode="auto">
          <a:xfrm>
            <a:off x="5652120" y="548680"/>
            <a:ext cx="2879725" cy="2160587"/>
            <a:chOff x="1165" y="352"/>
            <a:chExt cx="4536" cy="3402"/>
          </a:xfrm>
        </p:grpSpPr>
        <p:pic>
          <p:nvPicPr>
            <p:cNvPr id="4102" name="Picture 6"/>
            <p:cNvPicPr>
              <a:picLocks noChangeAspect="1" noChangeArrowheads="1"/>
            </p:cNvPicPr>
            <p:nvPr/>
          </p:nvPicPr>
          <p:blipFill>
            <a:blip r:embed="rId3" cstate="print"/>
            <a:srcRect/>
            <a:stretch>
              <a:fillRect/>
            </a:stretch>
          </p:blipFill>
          <p:spPr bwMode="auto">
            <a:xfrm>
              <a:off x="1204" y="391"/>
              <a:ext cx="4456" cy="3322"/>
            </a:xfrm>
            <a:prstGeom prst="rect">
              <a:avLst/>
            </a:prstGeom>
            <a:noFill/>
            <a:ln w="9525">
              <a:noFill/>
              <a:miter lim="800000"/>
              <a:headEnd/>
              <a:tailEnd/>
            </a:ln>
          </p:spPr>
        </p:pic>
        <p:sp>
          <p:nvSpPr>
            <p:cNvPr id="4103" name="Freeform 7"/>
            <p:cNvSpPr>
              <a:spLocks/>
            </p:cNvSpPr>
            <p:nvPr/>
          </p:nvSpPr>
          <p:spPr bwMode="auto">
            <a:xfrm>
              <a:off x="1204" y="391"/>
              <a:ext cx="4456" cy="3322"/>
            </a:xfrm>
            <a:custGeom>
              <a:avLst/>
              <a:gdLst/>
              <a:ahLst/>
              <a:cxnLst>
                <a:cxn ang="0">
                  <a:pos x="240" y="0"/>
                </a:cxn>
                <a:cxn ang="0">
                  <a:pos x="101" y="3"/>
                </a:cxn>
                <a:cxn ang="0">
                  <a:pos x="30" y="30"/>
                </a:cxn>
                <a:cxn ang="0">
                  <a:pos x="3" y="101"/>
                </a:cxn>
                <a:cxn ang="0">
                  <a:pos x="0" y="240"/>
                </a:cxn>
                <a:cxn ang="0">
                  <a:pos x="0" y="3081"/>
                </a:cxn>
                <a:cxn ang="0">
                  <a:pos x="3" y="3220"/>
                </a:cxn>
                <a:cxn ang="0">
                  <a:pos x="30" y="3291"/>
                </a:cxn>
                <a:cxn ang="0">
                  <a:pos x="101" y="3317"/>
                </a:cxn>
                <a:cxn ang="0">
                  <a:pos x="240" y="3321"/>
                </a:cxn>
                <a:cxn ang="0">
                  <a:pos x="4215" y="3321"/>
                </a:cxn>
                <a:cxn ang="0">
                  <a:pos x="4354" y="3317"/>
                </a:cxn>
                <a:cxn ang="0">
                  <a:pos x="4425" y="3291"/>
                </a:cxn>
                <a:cxn ang="0">
                  <a:pos x="4451" y="3220"/>
                </a:cxn>
                <a:cxn ang="0">
                  <a:pos x="4455" y="3081"/>
                </a:cxn>
                <a:cxn ang="0">
                  <a:pos x="4455" y="240"/>
                </a:cxn>
                <a:cxn ang="0">
                  <a:pos x="4451" y="101"/>
                </a:cxn>
                <a:cxn ang="0">
                  <a:pos x="4425" y="30"/>
                </a:cxn>
                <a:cxn ang="0">
                  <a:pos x="4354" y="3"/>
                </a:cxn>
                <a:cxn ang="0">
                  <a:pos x="4215" y="0"/>
                </a:cxn>
                <a:cxn ang="0">
                  <a:pos x="240" y="0"/>
                </a:cxn>
              </a:cxnLst>
              <a:rect l="0" t="0" r="r" b="b"/>
              <a:pathLst>
                <a:path w="4456" h="3322">
                  <a:moveTo>
                    <a:pt x="240" y="0"/>
                  </a:moveTo>
                  <a:lnTo>
                    <a:pt x="101" y="3"/>
                  </a:lnTo>
                  <a:lnTo>
                    <a:pt x="30" y="30"/>
                  </a:lnTo>
                  <a:lnTo>
                    <a:pt x="3" y="101"/>
                  </a:lnTo>
                  <a:lnTo>
                    <a:pt x="0" y="240"/>
                  </a:lnTo>
                  <a:lnTo>
                    <a:pt x="0" y="3081"/>
                  </a:lnTo>
                  <a:lnTo>
                    <a:pt x="3" y="3220"/>
                  </a:lnTo>
                  <a:lnTo>
                    <a:pt x="30" y="3291"/>
                  </a:lnTo>
                  <a:lnTo>
                    <a:pt x="101" y="3317"/>
                  </a:lnTo>
                  <a:lnTo>
                    <a:pt x="240" y="3321"/>
                  </a:lnTo>
                  <a:lnTo>
                    <a:pt x="4215" y="3321"/>
                  </a:lnTo>
                  <a:lnTo>
                    <a:pt x="4354" y="3317"/>
                  </a:lnTo>
                  <a:lnTo>
                    <a:pt x="4425" y="3291"/>
                  </a:lnTo>
                  <a:lnTo>
                    <a:pt x="4451" y="3220"/>
                  </a:lnTo>
                  <a:lnTo>
                    <a:pt x="4455" y="3081"/>
                  </a:lnTo>
                  <a:lnTo>
                    <a:pt x="4455" y="240"/>
                  </a:lnTo>
                  <a:lnTo>
                    <a:pt x="4451" y="101"/>
                  </a:lnTo>
                  <a:lnTo>
                    <a:pt x="4425" y="30"/>
                  </a:lnTo>
                  <a:lnTo>
                    <a:pt x="4354" y="3"/>
                  </a:lnTo>
                  <a:lnTo>
                    <a:pt x="4215" y="0"/>
                  </a:lnTo>
                  <a:lnTo>
                    <a:pt x="240" y="0"/>
                  </a:lnTo>
                  <a:close/>
                </a:path>
              </a:pathLst>
            </a:custGeom>
            <a:noFill/>
            <a:ln w="50800">
              <a:solidFill>
                <a:srgbClr val="00AEE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6" name="TextBox 5"/>
          <p:cNvSpPr txBox="1"/>
          <p:nvPr/>
        </p:nvSpPr>
        <p:spPr>
          <a:xfrm>
            <a:off x="539552" y="548680"/>
            <a:ext cx="4968552" cy="5078313"/>
          </a:xfrm>
          <a:prstGeom prst="rect">
            <a:avLst/>
          </a:prstGeom>
          <a:noFill/>
        </p:spPr>
        <p:txBody>
          <a:bodyPr wrap="square" rtlCol="0">
            <a:spAutoFit/>
          </a:bodyPr>
          <a:lstStyle/>
          <a:p>
            <a:r>
              <a:rPr lang="en-US" b="1" dirty="0" smtClean="0">
                <a:solidFill>
                  <a:srgbClr val="C00000"/>
                </a:solidFill>
              </a:rPr>
              <a:t>Set up the space</a:t>
            </a:r>
            <a:endParaRPr lang="ru-RU" b="1" dirty="0" smtClean="0">
              <a:solidFill>
                <a:srgbClr val="C00000"/>
              </a:solidFill>
            </a:endParaRPr>
          </a:p>
          <a:p>
            <a:r>
              <a:rPr lang="en-US" b="1" dirty="0" smtClean="0"/>
              <a:t> </a:t>
            </a:r>
            <a:endParaRPr lang="ru-RU" dirty="0" smtClean="0"/>
          </a:p>
          <a:p>
            <a:r>
              <a:rPr lang="en-US" dirty="0" smtClean="0"/>
              <a:t>Like any good party, you want to prepare. If you’re holding a clothes swap, you might want to set up some hangers and clothing racks or table space for folded things, and you might want to provide some space to act as a changing room for the modest guests. If you’re really </a:t>
            </a:r>
            <a:r>
              <a:rPr lang="en-US" dirty="0" err="1" smtClean="0"/>
              <a:t>organised</a:t>
            </a:r>
            <a:r>
              <a:rPr lang="en-US" dirty="0" smtClean="0"/>
              <a:t> ask people to bring bags or boxes with their names on them to cart their goodies away in.</a:t>
            </a:r>
            <a:endParaRPr lang="ru-RU" dirty="0" smtClean="0"/>
          </a:p>
          <a:p>
            <a:r>
              <a:rPr lang="en-US" dirty="0" smtClean="0"/>
              <a:t> </a:t>
            </a:r>
            <a:endParaRPr lang="ru-RU" dirty="0" smtClean="0"/>
          </a:p>
          <a:p>
            <a:r>
              <a:rPr lang="en-US" dirty="0" smtClean="0"/>
              <a:t>Just as a general rule: try to clear anything of your own that you DON’T want to swap, or you may notice an unwelcome gap where that treasured vase from your grandmother once stood.</a:t>
            </a:r>
            <a:endParaRPr lang="ru-RU" dirty="0" smtClean="0"/>
          </a:p>
          <a:p>
            <a:r>
              <a:rPr lang="en-US" dirty="0" smtClean="0"/>
              <a:t> </a:t>
            </a:r>
            <a:endParaRPr lang="ru-RU" dirty="0" smtClean="0"/>
          </a:p>
          <a:p>
            <a:r>
              <a:rPr lang="en-US" dirty="0" smtClean="0"/>
              <a:t>Good Luck!</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p:cNvGrpSpPr>
          <p:nvPr/>
        </p:nvGrpSpPr>
        <p:grpSpPr bwMode="auto">
          <a:xfrm>
            <a:off x="4644008" y="701808"/>
            <a:ext cx="3816424" cy="619497"/>
            <a:chOff x="720" y="720"/>
            <a:chExt cx="10466" cy="1193"/>
          </a:xfrm>
        </p:grpSpPr>
        <p:sp>
          <p:nvSpPr>
            <p:cNvPr id="5"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6"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7" name="TextBox 6"/>
          <p:cNvSpPr txBox="1"/>
          <p:nvPr/>
        </p:nvSpPr>
        <p:spPr>
          <a:xfrm>
            <a:off x="4788024" y="764704"/>
            <a:ext cx="4022192" cy="861774"/>
          </a:xfrm>
          <a:prstGeom prst="rect">
            <a:avLst/>
          </a:prstGeom>
          <a:noFill/>
        </p:spPr>
        <p:txBody>
          <a:bodyPr wrap="square" rtlCol="0">
            <a:spAutoFit/>
          </a:bodyPr>
          <a:lstStyle/>
          <a:p>
            <a:r>
              <a:rPr lang="en-US" sz="3200" b="1" dirty="0" smtClean="0">
                <a:latin typeface="Book Antiqua" pitchFamily="18" charset="0"/>
              </a:rPr>
              <a:t>Mini green house</a:t>
            </a:r>
            <a:endParaRPr lang="ru-RU" sz="3200" b="1" dirty="0" smtClean="0">
              <a:latin typeface="Book Antiqua" pitchFamily="18" charset="0"/>
            </a:endParaRPr>
          </a:p>
          <a:p>
            <a:endParaRPr lang="ru-RU" dirty="0"/>
          </a:p>
        </p:txBody>
      </p:sp>
      <p:sp>
        <p:nvSpPr>
          <p:cNvPr id="8" name="Freeform 5"/>
          <p:cNvSpPr>
            <a:spLocks/>
          </p:cNvSpPr>
          <p:nvPr/>
        </p:nvSpPr>
        <p:spPr bwMode="auto">
          <a:xfrm>
            <a:off x="395536" y="476672"/>
            <a:ext cx="8352928" cy="5544616"/>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0" name="TextBox 9"/>
          <p:cNvSpPr txBox="1"/>
          <p:nvPr/>
        </p:nvSpPr>
        <p:spPr>
          <a:xfrm>
            <a:off x="4716016" y="1412776"/>
            <a:ext cx="3240360" cy="1477328"/>
          </a:xfrm>
          <a:prstGeom prst="rect">
            <a:avLst/>
          </a:prstGeom>
          <a:noFill/>
        </p:spPr>
        <p:txBody>
          <a:bodyPr wrap="square" rtlCol="0">
            <a:spAutoFit/>
          </a:bodyPr>
          <a:lstStyle/>
          <a:p>
            <a:r>
              <a:rPr lang="en-US" dirty="0" smtClean="0">
                <a:effectLst>
                  <a:outerShdw blurRad="38100" dist="38100" dir="2700000" algn="tl">
                    <a:srgbClr val="000000">
                      <a:alpha val="43137"/>
                    </a:srgbClr>
                  </a:outerShdw>
                </a:effectLst>
              </a:rPr>
              <a:t>You need an old plastic bottle. Cut the bottle in half. Apply the cut bottle to the plants in the pot.                                          </a:t>
            </a:r>
            <a:endParaRPr lang="ru-RU" dirty="0" smtClean="0">
              <a:effectLst>
                <a:outerShdw blurRad="38100" dist="38100" dir="2700000" algn="tl">
                  <a:srgbClr val="000000">
                    <a:alpha val="43137"/>
                  </a:srgbClr>
                </a:outerShdw>
              </a:effectLst>
            </a:endParaRPr>
          </a:p>
          <a:p>
            <a:endParaRPr lang="ru-RU" dirty="0"/>
          </a:p>
        </p:txBody>
      </p:sp>
      <p:pic>
        <p:nvPicPr>
          <p:cNvPr id="11" name="Obraz 2"/>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4716016" y="3284984"/>
            <a:ext cx="3744496" cy="2520280"/>
          </a:xfrm>
          <a:prstGeom prst="rect">
            <a:avLst/>
          </a:prstGeom>
        </p:spPr>
      </p:pic>
      <p:sp>
        <p:nvSpPr>
          <p:cNvPr id="12" name="TextBox 11"/>
          <p:cNvSpPr txBox="1"/>
          <p:nvPr/>
        </p:nvSpPr>
        <p:spPr>
          <a:xfrm>
            <a:off x="755576" y="4437112"/>
            <a:ext cx="3312368" cy="1200329"/>
          </a:xfrm>
          <a:prstGeom prst="rect">
            <a:avLst/>
          </a:prstGeom>
          <a:noFill/>
        </p:spPr>
        <p:txBody>
          <a:bodyPr wrap="square" rtlCol="0">
            <a:spAutoFit/>
          </a:bodyPr>
          <a:lstStyle/>
          <a:p>
            <a:r>
              <a:rPr lang="ru-RU" dirty="0" err="1" smtClean="0">
                <a:effectLst>
                  <a:outerShdw blurRad="38100" dist="38100" dir="2700000" algn="tl">
                    <a:srgbClr val="000000">
                      <a:alpha val="43137"/>
                    </a:srgbClr>
                  </a:outerShdw>
                </a:effectLst>
              </a:rPr>
              <a:t>You</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need</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a</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glass</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bottle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make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a</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small</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hole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in</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the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cork</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Fill</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the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bottle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with</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water</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Twist</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and</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put</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into</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the</a:t>
            </a:r>
            <a:r>
              <a:rPr lang="ru-RU" dirty="0" smtClean="0">
                <a:effectLst>
                  <a:outerShdw blurRad="38100" dist="38100" dir="2700000" algn="tl">
                    <a:srgbClr val="000000">
                      <a:alpha val="43137"/>
                    </a:srgbClr>
                  </a:outerShdw>
                </a:effectLst>
              </a:rPr>
              <a:t> </a:t>
            </a:r>
            <a:r>
              <a:rPr lang="ru-RU" dirty="0" err="1" smtClean="0">
                <a:effectLst>
                  <a:outerShdw blurRad="38100" dist="38100" dir="2700000" algn="tl">
                    <a:srgbClr val="000000">
                      <a:alpha val="43137"/>
                    </a:srgbClr>
                  </a:outerShdw>
                </a:effectLst>
              </a:rPr>
              <a:t>pot</a:t>
            </a:r>
            <a:r>
              <a:rPr lang="ru-RU" dirty="0" smtClean="0">
                <a:effectLst>
                  <a:outerShdw blurRad="38100" dist="38100" dir="2700000" algn="tl">
                    <a:srgbClr val="000000">
                      <a:alpha val="43137"/>
                    </a:srgbClr>
                  </a:outerShdw>
                </a:effectLst>
              </a:rPr>
              <a:t>. </a:t>
            </a:r>
            <a:endParaRPr lang="ru-RU" dirty="0">
              <a:effectLst>
                <a:outerShdw blurRad="38100" dist="38100" dir="2700000" algn="tl">
                  <a:srgbClr val="000000">
                    <a:alpha val="43137"/>
                  </a:srgbClr>
                </a:outerShdw>
              </a:effectLst>
            </a:endParaRPr>
          </a:p>
        </p:txBody>
      </p:sp>
      <p:grpSp>
        <p:nvGrpSpPr>
          <p:cNvPr id="13" name="Group 2"/>
          <p:cNvGrpSpPr>
            <a:grpSpLocks/>
          </p:cNvGrpSpPr>
          <p:nvPr/>
        </p:nvGrpSpPr>
        <p:grpSpPr bwMode="auto">
          <a:xfrm>
            <a:off x="629792" y="3573024"/>
            <a:ext cx="3816424" cy="619497"/>
            <a:chOff x="720" y="720"/>
            <a:chExt cx="10466" cy="1193"/>
          </a:xfrm>
        </p:grpSpPr>
        <p:sp>
          <p:nvSpPr>
            <p:cNvPr id="14"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5"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6" name="TextBox 15"/>
          <p:cNvSpPr txBox="1"/>
          <p:nvPr/>
        </p:nvSpPr>
        <p:spPr>
          <a:xfrm>
            <a:off x="971600" y="3645024"/>
            <a:ext cx="3374120" cy="461665"/>
          </a:xfrm>
          <a:prstGeom prst="rect">
            <a:avLst/>
          </a:prstGeom>
          <a:noFill/>
        </p:spPr>
        <p:txBody>
          <a:bodyPr wrap="square" rtlCol="0">
            <a:spAutoFit/>
          </a:bodyPr>
          <a:lstStyle/>
          <a:p>
            <a:r>
              <a:rPr lang="en-US" sz="2400" b="1" dirty="0" smtClean="0">
                <a:latin typeface="Book Antiqua" pitchFamily="18" charset="0"/>
              </a:rPr>
              <a:t>Plant watering system</a:t>
            </a:r>
            <a:endParaRPr lang="ru-RU" sz="2400" b="1" dirty="0">
              <a:latin typeface="Book Antiqua" pitchFamily="18" charset="0"/>
            </a:endParaRPr>
          </a:p>
        </p:txBody>
      </p:sp>
      <p:pic>
        <p:nvPicPr>
          <p:cNvPr id="17" name="Obraz 1"/>
          <p:cNvPicPr/>
          <p:nvPr/>
        </p:nvPicPr>
        <p:blipFill>
          <a:blip r:embed="rId3"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611560" y="620688"/>
            <a:ext cx="3292928" cy="281024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1"/>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755576" y="1700808"/>
            <a:ext cx="4259912" cy="2909132"/>
          </a:xfrm>
          <a:prstGeom prst="rect">
            <a:avLst/>
          </a:prstGeom>
        </p:spPr>
      </p:pic>
      <p:grpSp>
        <p:nvGrpSpPr>
          <p:cNvPr id="5" name="Group 2"/>
          <p:cNvGrpSpPr>
            <a:grpSpLocks/>
          </p:cNvGrpSpPr>
          <p:nvPr/>
        </p:nvGrpSpPr>
        <p:grpSpPr bwMode="auto">
          <a:xfrm>
            <a:off x="4644008" y="701808"/>
            <a:ext cx="3816424" cy="619497"/>
            <a:chOff x="720" y="720"/>
            <a:chExt cx="10466" cy="1193"/>
          </a:xfrm>
        </p:grpSpPr>
        <p:sp>
          <p:nvSpPr>
            <p:cNvPr id="6"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 name="Freeform 5"/>
          <p:cNvSpPr>
            <a:spLocks/>
          </p:cNvSpPr>
          <p:nvPr/>
        </p:nvSpPr>
        <p:spPr bwMode="auto">
          <a:xfrm>
            <a:off x="395536" y="476672"/>
            <a:ext cx="8352928" cy="5976664"/>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9" name="TextBox 8"/>
          <p:cNvSpPr txBox="1"/>
          <p:nvPr/>
        </p:nvSpPr>
        <p:spPr>
          <a:xfrm>
            <a:off x="5220072" y="632882"/>
            <a:ext cx="3168352" cy="707886"/>
          </a:xfrm>
          <a:prstGeom prst="rect">
            <a:avLst/>
          </a:prstGeom>
          <a:noFill/>
        </p:spPr>
        <p:txBody>
          <a:bodyPr wrap="square" rtlCol="0">
            <a:spAutoFit/>
          </a:bodyPr>
          <a:lstStyle/>
          <a:p>
            <a:r>
              <a:rPr lang="ru-RU" sz="4000" b="1" dirty="0" err="1" smtClean="0">
                <a:latin typeface="Book Antiqua" pitchFamily="18" charset="0"/>
              </a:rPr>
              <a:t>Tent</a:t>
            </a:r>
            <a:r>
              <a:rPr lang="ru-RU" sz="4000" b="1" dirty="0" smtClean="0">
                <a:latin typeface="Book Antiqua" pitchFamily="18" charset="0"/>
              </a:rPr>
              <a:t> </a:t>
            </a:r>
            <a:r>
              <a:rPr lang="ru-RU" sz="4000" b="1" dirty="0" err="1" smtClean="0">
                <a:latin typeface="Book Antiqua" pitchFamily="18" charset="0"/>
              </a:rPr>
              <a:t>lamp</a:t>
            </a:r>
            <a:endParaRPr lang="ru-RU" sz="4000" b="1" dirty="0">
              <a:latin typeface="Book Antiqua" pitchFamily="18" charset="0"/>
            </a:endParaRPr>
          </a:p>
        </p:txBody>
      </p:sp>
      <p:sp>
        <p:nvSpPr>
          <p:cNvPr id="10" name="TextBox 9"/>
          <p:cNvSpPr txBox="1"/>
          <p:nvPr/>
        </p:nvSpPr>
        <p:spPr>
          <a:xfrm>
            <a:off x="5076056" y="1844824"/>
            <a:ext cx="3384376" cy="2677656"/>
          </a:xfrm>
          <a:prstGeom prst="rect">
            <a:avLst/>
          </a:prstGeom>
          <a:noFill/>
        </p:spPr>
        <p:txBody>
          <a:bodyPr wrap="square" rtlCol="0">
            <a:spAutoFit/>
          </a:bodyPr>
          <a:lstStyle/>
          <a:p>
            <a:r>
              <a:rPr lang="ru-RU" sz="2800" dirty="0" err="1" smtClean="0">
                <a:effectLst>
                  <a:outerShdw blurRad="38100" dist="38100" dir="2700000" algn="tl">
                    <a:srgbClr val="000000">
                      <a:alpha val="43137"/>
                    </a:srgbClr>
                  </a:outerShdw>
                </a:effectLst>
              </a:rPr>
              <a:t>You</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need</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a</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plastic</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bottle</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and</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a</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head</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torch</a:t>
            </a:r>
            <a:r>
              <a:rPr lang="ru-RU" sz="2800" dirty="0" smtClean="0">
                <a:effectLst>
                  <a:outerShdw blurRad="38100" dist="38100" dir="2700000" algn="tl">
                    <a:srgbClr val="000000">
                      <a:alpha val="43137"/>
                    </a:srgbClr>
                  </a:outerShdw>
                </a:effectLst>
              </a:rPr>
              <a:t>.</a:t>
            </a:r>
          </a:p>
          <a:p>
            <a:r>
              <a:rPr lang="ru-RU" sz="2800" dirty="0" err="1" smtClean="0">
                <a:effectLst>
                  <a:outerShdw blurRad="38100" dist="38100" dir="2700000" algn="tl">
                    <a:srgbClr val="000000">
                      <a:alpha val="43137"/>
                    </a:srgbClr>
                  </a:outerShdw>
                </a:effectLst>
              </a:rPr>
              <a:t>Pour</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water</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into</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the</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bottle</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Put</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a</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flashlight</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on</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the</a:t>
            </a:r>
            <a:r>
              <a:rPr lang="ru-RU" sz="2800" dirty="0" smtClean="0">
                <a:effectLst>
                  <a:outerShdw blurRad="38100" dist="38100" dir="2700000" algn="tl">
                    <a:srgbClr val="000000">
                      <a:alpha val="43137"/>
                    </a:srgbClr>
                  </a:outerShdw>
                </a:effectLst>
              </a:rPr>
              <a:t> </a:t>
            </a:r>
            <a:r>
              <a:rPr lang="ru-RU" sz="2800" dirty="0" err="1" smtClean="0">
                <a:effectLst>
                  <a:outerShdw blurRad="38100" dist="38100" dir="2700000" algn="tl">
                    <a:srgbClr val="000000">
                      <a:alpha val="43137"/>
                    </a:srgbClr>
                  </a:outerShdw>
                </a:effectLst>
              </a:rPr>
              <a:t>bottle</a:t>
            </a:r>
            <a:endParaRPr lang="ru-RU" sz="2800" dirty="0">
              <a:effectLst>
                <a:outerShdw blurRad="38100" dist="38100" dir="2700000" algn="tl">
                  <a:srgbClr val="000000">
                    <a:alpha val="43137"/>
                  </a:srgbClr>
                </a:outerShdw>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188640"/>
            <a:ext cx="8352928" cy="6264696"/>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5" name="Group 2"/>
          <p:cNvGrpSpPr>
            <a:grpSpLocks/>
          </p:cNvGrpSpPr>
          <p:nvPr/>
        </p:nvGrpSpPr>
        <p:grpSpPr bwMode="auto">
          <a:xfrm>
            <a:off x="4644008" y="404664"/>
            <a:ext cx="3816424" cy="619497"/>
            <a:chOff x="720" y="720"/>
            <a:chExt cx="10466" cy="1193"/>
          </a:xfrm>
        </p:grpSpPr>
        <p:sp>
          <p:nvSpPr>
            <p:cNvPr id="6"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 name="TextBox 7"/>
          <p:cNvSpPr txBox="1"/>
          <p:nvPr/>
        </p:nvSpPr>
        <p:spPr>
          <a:xfrm>
            <a:off x="4932040" y="467560"/>
            <a:ext cx="4464496" cy="461665"/>
          </a:xfrm>
          <a:prstGeom prst="rect">
            <a:avLst/>
          </a:prstGeom>
          <a:noFill/>
        </p:spPr>
        <p:txBody>
          <a:bodyPr wrap="square" rtlCol="0">
            <a:spAutoFit/>
          </a:bodyPr>
          <a:lstStyle/>
          <a:p>
            <a:r>
              <a:rPr lang="pl-PL" sz="2400" b="1" dirty="0" smtClean="0">
                <a:latin typeface="Book Antiqua" pitchFamily="18" charset="0"/>
              </a:rPr>
              <a:t>Mod </a:t>
            </a:r>
            <a:r>
              <a:rPr lang="pl-PL" sz="2400" b="1" dirty="0" smtClean="0">
                <a:latin typeface="Book Antiqua" pitchFamily="18" charset="0"/>
              </a:rPr>
              <a:t>Podge</a:t>
            </a:r>
            <a:r>
              <a:rPr lang="en-US" sz="2400" b="1" dirty="0" smtClean="0">
                <a:latin typeface="Book Antiqua" pitchFamily="18" charset="0"/>
              </a:rPr>
              <a:t> </a:t>
            </a:r>
            <a:r>
              <a:rPr lang="pl-PL" sz="2400" b="1" dirty="0" smtClean="0">
                <a:latin typeface="Book Antiqua" pitchFamily="18" charset="0"/>
              </a:rPr>
              <a:t>Clipboard</a:t>
            </a:r>
            <a:endParaRPr lang="ru-RU" sz="2400" b="1" dirty="0">
              <a:latin typeface="Book Antiqua" pitchFamily="18" charset="0"/>
            </a:endParaRPr>
          </a:p>
        </p:txBody>
      </p:sp>
      <p:pic>
        <p:nvPicPr>
          <p:cNvPr id="9" name="Obraz 3" descr="FullSizeRender_2"/>
          <p:cNvPicPr/>
          <p:nvPr/>
        </p:nvPicPr>
        <p:blipFill>
          <a:blip r:embed="rId2" cstate="print">
            <a:extLst>
              <a:ext uri="{28A0092B-C50C-407E-A947-70E740481C1C}">
                <a14:useLocalDpi xmlns="" xmlns:wpc="http://schemas.microsoft.com/office/word/2010/wordprocessingCanvas" xmlns:cx="http://schemas.microsoft.com/office/drawing/2014/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148064" y="3068960"/>
            <a:ext cx="2808312" cy="3096344"/>
          </a:xfrm>
          <a:prstGeom prst="rect">
            <a:avLst/>
          </a:prstGeom>
          <a:noFill/>
          <a:ln>
            <a:noFill/>
          </a:ln>
        </p:spPr>
      </p:pic>
      <p:pic>
        <p:nvPicPr>
          <p:cNvPr id="10" name="Obraz 2" descr="FullSizeRender"/>
          <p:cNvPicPr/>
          <p:nvPr/>
        </p:nvPicPr>
        <p:blipFill>
          <a:blip r:embed="rId3" cstate="print">
            <a:extLst>
              <a:ext uri="{28A0092B-C50C-407E-A947-70E740481C1C}">
                <a14:useLocalDpi xmlns="" xmlns:wpc="http://schemas.microsoft.com/office/word/2010/wordprocessingCanvas" xmlns:cx="http://schemas.microsoft.com/office/drawing/2014/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39552" y="332656"/>
            <a:ext cx="3524250" cy="3524250"/>
          </a:xfrm>
          <a:prstGeom prst="rect">
            <a:avLst/>
          </a:prstGeom>
          <a:noFill/>
          <a:ln>
            <a:noFill/>
          </a:ln>
        </p:spPr>
      </p:pic>
      <p:sp>
        <p:nvSpPr>
          <p:cNvPr id="11" name="TextBox 10"/>
          <p:cNvSpPr txBox="1"/>
          <p:nvPr/>
        </p:nvSpPr>
        <p:spPr>
          <a:xfrm>
            <a:off x="5148064" y="1059120"/>
            <a:ext cx="4320480" cy="2369880"/>
          </a:xfrm>
          <a:prstGeom prst="rect">
            <a:avLst/>
          </a:prstGeom>
          <a:noFill/>
        </p:spPr>
        <p:txBody>
          <a:bodyPr wrap="square" rtlCol="0">
            <a:spAutoFit/>
          </a:bodyPr>
          <a:lstStyle/>
          <a:p>
            <a:r>
              <a:rPr lang="pl-PL" sz="1600" dirty="0" smtClean="0">
                <a:solidFill>
                  <a:srgbClr val="C00000"/>
                </a:solidFill>
              </a:rPr>
              <a:t>Supplies Needed:</a:t>
            </a:r>
            <a:endParaRPr lang="ru-RU" sz="1600" dirty="0" smtClean="0">
              <a:solidFill>
                <a:srgbClr val="C00000"/>
              </a:solidFill>
            </a:endParaRPr>
          </a:p>
          <a:p>
            <a:r>
              <a:rPr lang="pl-PL" sz="1200" dirty="0" smtClean="0"/>
              <a:t> </a:t>
            </a:r>
            <a:endParaRPr lang="ru-RU" sz="1200" dirty="0" smtClean="0"/>
          </a:p>
          <a:p>
            <a:r>
              <a:rPr lang="pl-PL" sz="1200" dirty="0" smtClean="0"/>
              <a:t>6 clipboards</a:t>
            </a:r>
            <a:endParaRPr lang="ru-RU" sz="1200" dirty="0" smtClean="0"/>
          </a:p>
          <a:p>
            <a:r>
              <a:rPr lang="pl-PL" sz="1200" dirty="0" smtClean="0"/>
              <a:t>Painter’s tape or masking tape</a:t>
            </a:r>
            <a:endParaRPr lang="ru-RU" sz="1200" dirty="0" smtClean="0"/>
          </a:p>
          <a:p>
            <a:r>
              <a:rPr lang="pl-PL" sz="1200" dirty="0" smtClean="0"/>
              <a:t>Waverly Inspirations craft paint</a:t>
            </a:r>
            <a:endParaRPr lang="ru-RU" sz="1200" dirty="0" smtClean="0"/>
          </a:p>
          <a:p>
            <a:r>
              <a:rPr lang="pl-PL" sz="1200" dirty="0" smtClean="0"/>
              <a:t>Waverly Inspirations fabrics</a:t>
            </a:r>
            <a:endParaRPr lang="ru-RU" sz="1200" dirty="0" smtClean="0"/>
          </a:p>
          <a:p>
            <a:r>
              <a:rPr lang="pl-PL" sz="1200" dirty="0" smtClean="0"/>
              <a:t>Mod Podge, Matte</a:t>
            </a:r>
            <a:endParaRPr lang="ru-RU" sz="1200" dirty="0" smtClean="0"/>
          </a:p>
          <a:p>
            <a:r>
              <a:rPr lang="pl-PL" sz="1200" dirty="0" smtClean="0"/>
              <a:t>Paint brush</a:t>
            </a:r>
            <a:endParaRPr lang="ru-RU" sz="1200" dirty="0" smtClean="0"/>
          </a:p>
          <a:p>
            <a:r>
              <a:rPr lang="pl-PL" sz="1200" dirty="0" smtClean="0"/>
              <a:t>Scissors or rotary cutter</a:t>
            </a:r>
            <a:endParaRPr lang="ru-RU" sz="1200" dirty="0" smtClean="0"/>
          </a:p>
          <a:p>
            <a:r>
              <a:rPr lang="pl-PL" dirty="0" smtClean="0"/>
              <a:t> </a:t>
            </a:r>
            <a:endParaRPr lang="ru-RU" dirty="0" smtClean="0"/>
          </a:p>
          <a:p>
            <a:endParaRPr lang="ru-RU" dirty="0"/>
          </a:p>
        </p:txBody>
      </p:sp>
      <p:sp>
        <p:nvSpPr>
          <p:cNvPr id="12" name="TextBox 11"/>
          <p:cNvSpPr txBox="1"/>
          <p:nvPr/>
        </p:nvSpPr>
        <p:spPr>
          <a:xfrm>
            <a:off x="539552" y="3903345"/>
            <a:ext cx="4248472" cy="2739211"/>
          </a:xfrm>
          <a:prstGeom prst="rect">
            <a:avLst/>
          </a:prstGeom>
          <a:noFill/>
        </p:spPr>
        <p:txBody>
          <a:bodyPr wrap="square" rtlCol="0">
            <a:spAutoFit/>
          </a:bodyPr>
          <a:lstStyle/>
          <a:p>
            <a:r>
              <a:rPr lang="pl-PL" sz="1400" dirty="0" smtClean="0"/>
              <a:t>Step 1: Place tape underneath the clipping mechanism of your clipboard and paint the tops of your boards. Promptly remove the tape before the paint is dry. Painting the tops of your boards adds a fun design element and also makes this craft easier. Now you don’t have to worry about cutting the fabric around the clips! </a:t>
            </a:r>
            <a:endParaRPr lang="ru-RU" sz="1400" dirty="0" smtClean="0"/>
          </a:p>
          <a:p>
            <a:r>
              <a:rPr lang="pl-PL" sz="1400" dirty="0" smtClean="0"/>
              <a:t>Step 2: Cut your fabric to size. Using a disposable foam craft brush, paint on a layer of Mod Podge. I find it works best to cover both the board and the wrong-side of the material before positioning the fabric on the board.</a:t>
            </a:r>
            <a:endParaRPr lang="ru-RU" sz="1400" dirty="0" smtClean="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5"/>
          <p:cNvSpPr>
            <a:spLocks/>
          </p:cNvSpPr>
          <p:nvPr/>
        </p:nvSpPr>
        <p:spPr bwMode="auto">
          <a:xfrm>
            <a:off x="395536" y="188640"/>
            <a:ext cx="8352928" cy="6264696"/>
          </a:xfrm>
          <a:custGeom>
            <a:avLst/>
            <a:gdLst/>
            <a:ahLst/>
            <a:cxnLst>
              <a:cxn ang="0">
                <a:pos x="240" y="0"/>
              </a:cxn>
              <a:cxn ang="0">
                <a:pos x="101" y="3"/>
              </a:cxn>
              <a:cxn ang="0">
                <a:pos x="30" y="30"/>
              </a:cxn>
              <a:cxn ang="0">
                <a:pos x="4" y="101"/>
              </a:cxn>
              <a:cxn ang="0">
                <a:pos x="0" y="240"/>
              </a:cxn>
              <a:cxn ang="0">
                <a:pos x="0" y="12757"/>
              </a:cxn>
              <a:cxn ang="0">
                <a:pos x="4" y="12896"/>
              </a:cxn>
              <a:cxn ang="0">
                <a:pos x="30" y="12967"/>
              </a:cxn>
              <a:cxn ang="0">
                <a:pos x="101" y="12993"/>
              </a:cxn>
              <a:cxn ang="0">
                <a:pos x="240" y="12997"/>
              </a:cxn>
              <a:cxn ang="0">
                <a:pos x="10146" y="12997"/>
              </a:cxn>
              <a:cxn ang="0">
                <a:pos x="10284" y="12993"/>
              </a:cxn>
              <a:cxn ang="0">
                <a:pos x="10356" y="12967"/>
              </a:cxn>
              <a:cxn ang="0">
                <a:pos x="10382" y="12896"/>
              </a:cxn>
              <a:cxn ang="0">
                <a:pos x="10386" y="12757"/>
              </a:cxn>
              <a:cxn ang="0">
                <a:pos x="10386" y="240"/>
              </a:cxn>
              <a:cxn ang="0">
                <a:pos x="10382" y="101"/>
              </a:cxn>
              <a:cxn ang="0">
                <a:pos x="10356" y="30"/>
              </a:cxn>
              <a:cxn ang="0">
                <a:pos x="10284" y="3"/>
              </a:cxn>
              <a:cxn ang="0">
                <a:pos x="10146" y="0"/>
              </a:cxn>
              <a:cxn ang="0">
                <a:pos x="240" y="0"/>
              </a:cxn>
            </a:cxnLst>
            <a:rect l="0" t="0" r="r" b="b"/>
            <a:pathLst>
              <a:path w="10386" h="12998">
                <a:moveTo>
                  <a:pt x="240" y="0"/>
                </a:moveTo>
                <a:lnTo>
                  <a:pt x="101" y="3"/>
                </a:lnTo>
                <a:lnTo>
                  <a:pt x="30" y="30"/>
                </a:lnTo>
                <a:lnTo>
                  <a:pt x="4" y="101"/>
                </a:lnTo>
                <a:lnTo>
                  <a:pt x="0" y="240"/>
                </a:lnTo>
                <a:lnTo>
                  <a:pt x="0" y="12757"/>
                </a:lnTo>
                <a:lnTo>
                  <a:pt x="4" y="12896"/>
                </a:lnTo>
                <a:lnTo>
                  <a:pt x="30" y="12967"/>
                </a:lnTo>
                <a:lnTo>
                  <a:pt x="101" y="12993"/>
                </a:lnTo>
                <a:lnTo>
                  <a:pt x="240" y="12997"/>
                </a:lnTo>
                <a:lnTo>
                  <a:pt x="10146" y="12997"/>
                </a:lnTo>
                <a:lnTo>
                  <a:pt x="10284" y="12993"/>
                </a:lnTo>
                <a:lnTo>
                  <a:pt x="10356" y="12967"/>
                </a:lnTo>
                <a:lnTo>
                  <a:pt x="10382" y="12896"/>
                </a:lnTo>
                <a:lnTo>
                  <a:pt x="10386" y="12757"/>
                </a:lnTo>
                <a:lnTo>
                  <a:pt x="10386" y="240"/>
                </a:lnTo>
                <a:lnTo>
                  <a:pt x="10382" y="101"/>
                </a:lnTo>
                <a:lnTo>
                  <a:pt x="10356" y="30"/>
                </a:lnTo>
                <a:lnTo>
                  <a:pt x="10284" y="3"/>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nvGrpSpPr>
          <p:cNvPr id="5" name="Group 2"/>
          <p:cNvGrpSpPr>
            <a:grpSpLocks/>
          </p:cNvGrpSpPr>
          <p:nvPr/>
        </p:nvGrpSpPr>
        <p:grpSpPr bwMode="auto">
          <a:xfrm>
            <a:off x="683568" y="404664"/>
            <a:ext cx="3816424" cy="619497"/>
            <a:chOff x="720" y="720"/>
            <a:chExt cx="10466" cy="1193"/>
          </a:xfrm>
        </p:grpSpPr>
        <p:sp>
          <p:nvSpPr>
            <p:cNvPr id="6" name="Freeform 3"/>
            <p:cNvSpPr>
              <a:spLocks/>
            </p:cNvSpPr>
            <p:nvPr/>
          </p:nvSpPr>
          <p:spPr bwMode="auto">
            <a:xfrm>
              <a:off x="760" y="760"/>
              <a:ext cx="10386" cy="1113"/>
            </a:xfrm>
            <a:custGeom>
              <a:avLst/>
              <a:gdLst/>
              <a:ahLst/>
              <a:cxnLst>
                <a:cxn ang="0">
                  <a:pos x="10146" y="0"/>
                </a:cxn>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Lst>
              <a:rect l="0" t="0" r="r" b="b"/>
              <a:pathLst>
                <a:path w="10386" h="1113">
                  <a:moveTo>
                    <a:pt x="10146" y="0"/>
                  </a:moveTo>
                  <a:lnTo>
                    <a:pt x="240" y="0"/>
                  </a:ln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close/>
                </a:path>
              </a:pathLst>
            </a:custGeom>
            <a:solidFill>
              <a:srgbClr val="00AEEF"/>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7" name="Freeform 4"/>
            <p:cNvSpPr>
              <a:spLocks/>
            </p:cNvSpPr>
            <p:nvPr/>
          </p:nvSpPr>
          <p:spPr bwMode="auto">
            <a:xfrm>
              <a:off x="760" y="760"/>
              <a:ext cx="10386" cy="1113"/>
            </a:xfrm>
            <a:custGeom>
              <a:avLst/>
              <a:gdLst/>
              <a:ahLst/>
              <a:cxnLst>
                <a:cxn ang="0">
                  <a:pos x="240" y="0"/>
                </a:cxn>
                <a:cxn ang="0">
                  <a:pos x="101" y="4"/>
                </a:cxn>
                <a:cxn ang="0">
                  <a:pos x="30" y="30"/>
                </a:cxn>
                <a:cxn ang="0">
                  <a:pos x="4" y="101"/>
                </a:cxn>
                <a:cxn ang="0">
                  <a:pos x="0" y="240"/>
                </a:cxn>
                <a:cxn ang="0">
                  <a:pos x="0" y="873"/>
                </a:cxn>
                <a:cxn ang="0">
                  <a:pos x="4" y="1011"/>
                </a:cxn>
                <a:cxn ang="0">
                  <a:pos x="30" y="1083"/>
                </a:cxn>
                <a:cxn ang="0">
                  <a:pos x="101" y="1109"/>
                </a:cxn>
                <a:cxn ang="0">
                  <a:pos x="240" y="1113"/>
                </a:cxn>
                <a:cxn ang="0">
                  <a:pos x="10146" y="1113"/>
                </a:cxn>
                <a:cxn ang="0">
                  <a:pos x="10284" y="1109"/>
                </a:cxn>
                <a:cxn ang="0">
                  <a:pos x="10356" y="1083"/>
                </a:cxn>
                <a:cxn ang="0">
                  <a:pos x="10382" y="1011"/>
                </a:cxn>
                <a:cxn ang="0">
                  <a:pos x="10386" y="873"/>
                </a:cxn>
                <a:cxn ang="0">
                  <a:pos x="10386" y="240"/>
                </a:cxn>
                <a:cxn ang="0">
                  <a:pos x="10382" y="101"/>
                </a:cxn>
                <a:cxn ang="0">
                  <a:pos x="10356" y="30"/>
                </a:cxn>
                <a:cxn ang="0">
                  <a:pos x="10284" y="4"/>
                </a:cxn>
                <a:cxn ang="0">
                  <a:pos x="10146" y="0"/>
                </a:cxn>
                <a:cxn ang="0">
                  <a:pos x="240" y="0"/>
                </a:cxn>
              </a:cxnLst>
              <a:rect l="0" t="0" r="r" b="b"/>
              <a:pathLst>
                <a:path w="10386" h="1113">
                  <a:moveTo>
                    <a:pt x="240" y="0"/>
                  </a:moveTo>
                  <a:lnTo>
                    <a:pt x="101" y="4"/>
                  </a:lnTo>
                  <a:lnTo>
                    <a:pt x="30" y="30"/>
                  </a:lnTo>
                  <a:lnTo>
                    <a:pt x="4" y="101"/>
                  </a:lnTo>
                  <a:lnTo>
                    <a:pt x="0" y="240"/>
                  </a:lnTo>
                  <a:lnTo>
                    <a:pt x="0" y="873"/>
                  </a:lnTo>
                  <a:lnTo>
                    <a:pt x="4" y="1011"/>
                  </a:lnTo>
                  <a:lnTo>
                    <a:pt x="30" y="1083"/>
                  </a:lnTo>
                  <a:lnTo>
                    <a:pt x="101" y="1109"/>
                  </a:lnTo>
                  <a:lnTo>
                    <a:pt x="240" y="1113"/>
                  </a:lnTo>
                  <a:lnTo>
                    <a:pt x="10146" y="1113"/>
                  </a:lnTo>
                  <a:lnTo>
                    <a:pt x="10284" y="1109"/>
                  </a:lnTo>
                  <a:lnTo>
                    <a:pt x="10356" y="1083"/>
                  </a:lnTo>
                  <a:lnTo>
                    <a:pt x="10382" y="1011"/>
                  </a:lnTo>
                  <a:lnTo>
                    <a:pt x="10386" y="873"/>
                  </a:lnTo>
                  <a:lnTo>
                    <a:pt x="10386" y="240"/>
                  </a:lnTo>
                  <a:lnTo>
                    <a:pt x="10382" y="101"/>
                  </a:lnTo>
                  <a:lnTo>
                    <a:pt x="10356" y="30"/>
                  </a:lnTo>
                  <a:lnTo>
                    <a:pt x="10284" y="4"/>
                  </a:lnTo>
                  <a:lnTo>
                    <a:pt x="10146" y="0"/>
                  </a:lnTo>
                  <a:lnTo>
                    <a:pt x="240" y="0"/>
                  </a:lnTo>
                  <a:close/>
                </a:path>
              </a:pathLst>
            </a:custGeom>
            <a:noFill/>
            <a:ln w="50800">
              <a:solidFill>
                <a:srgbClr val="8DC63F"/>
              </a:solid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8" name="TextBox 7"/>
          <p:cNvSpPr txBox="1"/>
          <p:nvPr/>
        </p:nvSpPr>
        <p:spPr>
          <a:xfrm>
            <a:off x="971600" y="467560"/>
            <a:ext cx="4464496" cy="461665"/>
          </a:xfrm>
          <a:prstGeom prst="rect">
            <a:avLst/>
          </a:prstGeom>
          <a:noFill/>
        </p:spPr>
        <p:txBody>
          <a:bodyPr wrap="square" rtlCol="0">
            <a:spAutoFit/>
          </a:bodyPr>
          <a:lstStyle/>
          <a:p>
            <a:r>
              <a:rPr lang="pl-PL" sz="2400" b="1" dirty="0" smtClean="0">
                <a:latin typeface="Book Antiqua" pitchFamily="18" charset="0"/>
              </a:rPr>
              <a:t>Mod </a:t>
            </a:r>
            <a:r>
              <a:rPr lang="pl-PL" sz="2400" b="1" dirty="0" smtClean="0">
                <a:latin typeface="Book Antiqua" pitchFamily="18" charset="0"/>
              </a:rPr>
              <a:t>Podge</a:t>
            </a:r>
            <a:r>
              <a:rPr lang="en-US" sz="2400" b="1" dirty="0" smtClean="0">
                <a:latin typeface="Book Antiqua" pitchFamily="18" charset="0"/>
              </a:rPr>
              <a:t> Tin Cans</a:t>
            </a:r>
            <a:endParaRPr lang="ru-RU" sz="2400" b="1" dirty="0">
              <a:latin typeface="Book Antiqua" pitchFamily="18" charset="0"/>
            </a:endParaRPr>
          </a:p>
        </p:txBody>
      </p:sp>
      <p:pic>
        <p:nvPicPr>
          <p:cNvPr id="9" name="Obraz 2" descr="DIY Dorm School Supplies-12"/>
          <p:cNvPicPr/>
          <p:nvPr/>
        </p:nvPicPr>
        <p:blipFill rotWithShape="1">
          <a:blip r:embed="rId2" cstate="print">
            <a:extLst>
              <a:ext uri="{28A0092B-C50C-407E-A947-70E740481C1C}">
                <a14:useLocalDpi xmlns="" xmlns:wpc="http://schemas.microsoft.com/office/word/2010/wordprocessingCanvas" xmlns:cx="http://schemas.microsoft.com/office/drawing/2014/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b="3666"/>
          <a:stretch/>
        </p:blipFill>
        <p:spPr bwMode="auto">
          <a:xfrm>
            <a:off x="899592" y="3068960"/>
            <a:ext cx="2239080" cy="3251997"/>
          </a:xfrm>
          <a:prstGeom prst="rect">
            <a:avLst/>
          </a:prstGeom>
          <a:noFill/>
          <a:ln>
            <a:noFill/>
          </a:ln>
          <a:extLst>
            <a:ext uri="{53640926-AAD7-44D8-BBD7-CCE9431645EC}">
              <a14:shadowObscured xmlns="" xmlns:wpc="http://schemas.microsoft.com/office/word/2010/wordprocessingCanvas" xmlns:cx="http://schemas.microsoft.com/office/drawing/2014/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a:ext>
          </a:extLst>
        </p:spPr>
      </p:pic>
      <p:pic>
        <p:nvPicPr>
          <p:cNvPr id="10" name="Obraz 1" descr="IMG_6301"/>
          <p:cNvPicPr/>
          <p:nvPr/>
        </p:nvPicPr>
        <p:blipFill>
          <a:blip r:embed="rId3" cstate="print">
            <a:extLst>
              <a:ext uri="{28A0092B-C50C-407E-A947-70E740481C1C}">
                <a14:useLocalDpi xmlns="" xmlns:wpc="http://schemas.microsoft.com/office/word/2010/wordprocessingCanvas" xmlns:cx="http://schemas.microsoft.com/office/drawing/2014/chartex"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076056" y="476672"/>
            <a:ext cx="3225127" cy="3225127"/>
          </a:xfrm>
          <a:prstGeom prst="rect">
            <a:avLst/>
          </a:prstGeom>
          <a:noFill/>
          <a:ln>
            <a:noFill/>
          </a:ln>
        </p:spPr>
      </p:pic>
      <p:sp>
        <p:nvSpPr>
          <p:cNvPr id="11" name="TextBox 10"/>
          <p:cNvSpPr txBox="1"/>
          <p:nvPr/>
        </p:nvSpPr>
        <p:spPr>
          <a:xfrm>
            <a:off x="827584" y="1196752"/>
            <a:ext cx="3960440" cy="2123658"/>
          </a:xfrm>
          <a:prstGeom prst="rect">
            <a:avLst/>
          </a:prstGeom>
          <a:noFill/>
        </p:spPr>
        <p:txBody>
          <a:bodyPr wrap="square" rtlCol="0">
            <a:spAutoFit/>
          </a:bodyPr>
          <a:lstStyle/>
          <a:p>
            <a:r>
              <a:rPr lang="pl-PL" sz="1600" dirty="0" smtClean="0">
                <a:solidFill>
                  <a:srgbClr val="C00000"/>
                </a:solidFill>
              </a:rPr>
              <a:t>Supplies Needed:</a:t>
            </a:r>
            <a:endParaRPr lang="ru-RU" sz="1600" dirty="0" smtClean="0">
              <a:solidFill>
                <a:srgbClr val="C00000"/>
              </a:solidFill>
            </a:endParaRPr>
          </a:p>
          <a:p>
            <a:r>
              <a:rPr lang="pl-PL" sz="1600" dirty="0" smtClean="0"/>
              <a:t> </a:t>
            </a:r>
            <a:endParaRPr lang="ru-RU" sz="1600" dirty="0" smtClean="0"/>
          </a:p>
          <a:p>
            <a:r>
              <a:rPr lang="pl-PL" sz="1600" dirty="0" smtClean="0">
                <a:effectLst>
                  <a:outerShdw blurRad="38100" dist="38100" dir="2700000" algn="tl">
                    <a:srgbClr val="000000">
                      <a:alpha val="43137"/>
                    </a:srgbClr>
                  </a:outerShdw>
                </a:effectLst>
              </a:rPr>
              <a:t>Clean and dry tin cans pulled from recycling.</a:t>
            </a:r>
            <a:endParaRPr lang="ru-RU" sz="1600" dirty="0" smtClean="0">
              <a:effectLst>
                <a:outerShdw blurRad="38100" dist="38100" dir="2700000" algn="tl">
                  <a:srgbClr val="000000">
                    <a:alpha val="43137"/>
                  </a:srgbClr>
                </a:outerShdw>
              </a:effectLst>
            </a:endParaRPr>
          </a:p>
          <a:p>
            <a:r>
              <a:rPr lang="pl-PL" sz="1600" dirty="0" smtClean="0">
                <a:effectLst>
                  <a:outerShdw blurRad="38100" dist="38100" dir="2700000" algn="tl">
                    <a:srgbClr val="000000">
                      <a:alpha val="43137"/>
                    </a:srgbClr>
                  </a:outerShdw>
                </a:effectLst>
              </a:rPr>
              <a:t>RustOleum Paint + Primer Spray Paint</a:t>
            </a:r>
            <a:endParaRPr lang="ru-RU" sz="1600" dirty="0" smtClean="0">
              <a:effectLst>
                <a:outerShdw blurRad="38100" dist="38100" dir="2700000" algn="tl">
                  <a:srgbClr val="000000">
                    <a:alpha val="43137"/>
                  </a:srgbClr>
                </a:outerShdw>
              </a:effectLst>
            </a:endParaRPr>
          </a:p>
          <a:p>
            <a:r>
              <a:rPr lang="pl-PL" sz="1600" dirty="0" smtClean="0">
                <a:effectLst>
                  <a:outerShdw blurRad="38100" dist="38100" dir="2700000" algn="tl">
                    <a:srgbClr val="000000">
                      <a:alpha val="43137"/>
                    </a:srgbClr>
                  </a:outerShdw>
                </a:effectLst>
              </a:rPr>
              <a:t>Waverly Inspirations fabrics</a:t>
            </a:r>
            <a:endParaRPr lang="ru-RU" sz="1600" dirty="0" smtClean="0">
              <a:effectLst>
                <a:outerShdw blurRad="38100" dist="38100" dir="2700000" algn="tl">
                  <a:srgbClr val="000000">
                    <a:alpha val="43137"/>
                  </a:srgbClr>
                </a:outerShdw>
              </a:effectLst>
            </a:endParaRPr>
          </a:p>
          <a:p>
            <a:r>
              <a:rPr lang="pl-PL" sz="1600" dirty="0" smtClean="0">
                <a:effectLst>
                  <a:outerShdw blurRad="38100" dist="38100" dir="2700000" algn="tl">
                    <a:srgbClr val="000000">
                      <a:alpha val="43137"/>
                    </a:srgbClr>
                  </a:outerShdw>
                </a:effectLst>
              </a:rPr>
              <a:t>Mod Podge, Matte</a:t>
            </a:r>
            <a:endParaRPr lang="ru-RU" sz="1600" dirty="0" smtClean="0">
              <a:effectLst>
                <a:outerShdw blurRad="38100" dist="38100" dir="2700000" algn="tl">
                  <a:srgbClr val="000000">
                    <a:alpha val="43137"/>
                  </a:srgbClr>
                </a:outerShdw>
              </a:effectLst>
            </a:endParaRPr>
          </a:p>
          <a:p>
            <a:r>
              <a:rPr lang="pl-PL" sz="1600" dirty="0" smtClean="0">
                <a:effectLst>
                  <a:outerShdw blurRad="38100" dist="38100" dir="2700000" algn="tl">
                    <a:srgbClr val="000000">
                      <a:alpha val="43137"/>
                    </a:srgbClr>
                  </a:outerShdw>
                </a:effectLst>
              </a:rPr>
              <a:t>Craft brush</a:t>
            </a:r>
            <a:endParaRPr lang="ru-RU" sz="1600" dirty="0" smtClean="0">
              <a:effectLst>
                <a:outerShdw blurRad="38100" dist="38100" dir="2700000" algn="tl">
                  <a:srgbClr val="000000">
                    <a:alpha val="43137"/>
                  </a:srgbClr>
                </a:outerShdw>
              </a:effectLst>
            </a:endParaRPr>
          </a:p>
          <a:p>
            <a:endParaRPr lang="ru-RU" dirty="0"/>
          </a:p>
        </p:txBody>
      </p:sp>
      <p:sp>
        <p:nvSpPr>
          <p:cNvPr id="12" name="TextBox 11"/>
          <p:cNvSpPr txBox="1"/>
          <p:nvPr/>
        </p:nvSpPr>
        <p:spPr>
          <a:xfrm>
            <a:off x="3635896" y="3717032"/>
            <a:ext cx="4536504" cy="2585323"/>
          </a:xfrm>
          <a:prstGeom prst="rect">
            <a:avLst/>
          </a:prstGeom>
          <a:noFill/>
        </p:spPr>
        <p:txBody>
          <a:bodyPr wrap="square" rtlCol="0">
            <a:spAutoFit/>
          </a:bodyPr>
          <a:lstStyle/>
          <a:p>
            <a:r>
              <a:rPr lang="pl-PL" dirty="0" smtClean="0">
                <a:effectLst>
                  <a:outerShdw blurRad="38100" dist="38100" dir="2700000" algn="tl">
                    <a:srgbClr val="000000">
                      <a:alpha val="43137"/>
                    </a:srgbClr>
                  </a:outerShdw>
                </a:effectLst>
              </a:rPr>
              <a:t>1: Spray paint your clean and dry cans until completely covered. I find that two to three light coats with drying time in between works best Scissors or rotary cutterStep</a:t>
            </a:r>
            <a:endParaRPr lang="ru-RU" dirty="0" smtClean="0">
              <a:effectLst>
                <a:outerShdw blurRad="38100" dist="38100" dir="2700000" algn="tl">
                  <a:srgbClr val="000000">
                    <a:alpha val="43137"/>
                  </a:srgbClr>
                </a:outerShdw>
              </a:effectLst>
            </a:endParaRPr>
          </a:p>
          <a:p>
            <a:r>
              <a:rPr lang="pl-PL" dirty="0" smtClean="0">
                <a:effectLst>
                  <a:outerShdw blurRad="38100" dist="38100" dir="2700000" algn="tl">
                    <a:srgbClr val="000000">
                      <a:alpha val="43137"/>
                    </a:srgbClr>
                  </a:outerShdw>
                </a:effectLst>
              </a:rPr>
              <a:t>2: Once the spray paint is dry, cut the fabric to size and cover the cans and the wrong-side of the fabric with Mod Podge. Allow to dry and fill with cute office supplies or a succulent!</a:t>
            </a:r>
            <a:endParaRPr lang="ru-RU" dirty="0" smtClean="0">
              <a:effectLst>
                <a:outerShdw blurRad="38100" dist="38100" dir="2700000" algn="tl">
                  <a:srgbClr val="000000">
                    <a:alpha val="43137"/>
                  </a:srgbClr>
                </a:outerShdw>
              </a:effectLst>
            </a:endParaRPr>
          </a:p>
          <a:p>
            <a:endParaRPr lang="ru-RU" dirty="0">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324</Words>
  <Application>Microsoft Office PowerPoint</Application>
  <PresentationFormat>Экран (4:3)</PresentationFormat>
  <Paragraphs>62</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psjus</dc:creator>
  <cp:lastModifiedBy>ps.justtasteit@gmail.com</cp:lastModifiedBy>
  <cp:revision>3</cp:revision>
  <dcterms:created xsi:type="dcterms:W3CDTF">2020-04-18T22:49:10Z</dcterms:created>
  <dcterms:modified xsi:type="dcterms:W3CDTF">2020-04-18T23:17:13Z</dcterms:modified>
</cp:coreProperties>
</file>