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1115616" y="116632"/>
            <a:ext cx="6645275" cy="757238"/>
            <a:chOff x="720" y="720"/>
            <a:chExt cx="10466" cy="1193"/>
          </a:xfrm>
        </p:grpSpPr>
        <p:sp>
          <p:nvSpPr>
            <p:cNvPr id="1027" name="Freeform 3"/>
            <p:cNvSpPr>
              <a:spLocks/>
            </p:cNvSpPr>
            <p:nvPr/>
          </p:nvSpPr>
          <p:spPr bwMode="auto">
            <a:xfrm>
              <a:off x="760" y="760"/>
              <a:ext cx="10386" cy="1113"/>
            </a:xfrm>
            <a:custGeom>
              <a:avLst/>
              <a:gdLst/>
              <a:ahLst/>
              <a:cxnLst>
                <a:cxn ang="0">
                  <a:pos x="10146" y="0"/>
                </a:cxn>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Lst>
              <a:rect l="0" t="0" r="r" b="b"/>
              <a:pathLst>
                <a:path w="10386" h="1113">
                  <a:moveTo>
                    <a:pt x="10146" y="0"/>
                  </a:moveTo>
                  <a:lnTo>
                    <a:pt x="240" y="0"/>
                  </a:ln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8" name="Freeform 4"/>
            <p:cNvSpPr>
              <a:spLocks/>
            </p:cNvSpPr>
            <p:nvPr/>
          </p:nvSpPr>
          <p:spPr bwMode="auto">
            <a:xfrm>
              <a:off x="760" y="760"/>
              <a:ext cx="10386" cy="1113"/>
            </a:xfrm>
            <a:custGeom>
              <a:avLst/>
              <a:gdLst/>
              <a:ahLst/>
              <a:cxnLst>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 ang="0">
                  <a:pos x="240" y="0"/>
                </a:cxn>
              </a:cxnLst>
              <a:rect l="0" t="0" r="r" b="b"/>
              <a:pathLst>
                <a:path w="10386" h="1113">
                  <a:moveTo>
                    <a:pt x="240" y="0"/>
                  </a:move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 name="TextBox 6"/>
          <p:cNvSpPr txBox="1"/>
          <p:nvPr/>
        </p:nvSpPr>
        <p:spPr>
          <a:xfrm>
            <a:off x="1259632" y="188640"/>
            <a:ext cx="6480720" cy="707886"/>
          </a:xfrm>
          <a:prstGeom prst="rect">
            <a:avLst/>
          </a:prstGeom>
          <a:noFill/>
        </p:spPr>
        <p:txBody>
          <a:bodyPr wrap="square" rtlCol="0">
            <a:spAutoFit/>
          </a:bodyPr>
          <a:lstStyle/>
          <a:p>
            <a:r>
              <a:rPr lang="en-US" sz="4000" b="1" dirty="0" smtClean="0">
                <a:latin typeface="Bell MT" pitchFamily="18" charset="0"/>
              </a:rPr>
              <a:t>How to… host a swap party </a:t>
            </a:r>
            <a:endParaRPr lang="ru-RU" sz="4000" b="1" dirty="0"/>
          </a:p>
        </p:txBody>
      </p:sp>
      <p:sp>
        <p:nvSpPr>
          <p:cNvPr id="1029" name="Freeform 5"/>
          <p:cNvSpPr>
            <a:spLocks/>
          </p:cNvSpPr>
          <p:nvPr/>
        </p:nvSpPr>
        <p:spPr bwMode="auto">
          <a:xfrm>
            <a:off x="395536" y="1340768"/>
            <a:ext cx="8352928" cy="5073228"/>
          </a:xfrm>
          <a:custGeom>
            <a:avLst/>
            <a:gdLst/>
            <a:ahLst/>
            <a:cxnLst>
              <a:cxn ang="0">
                <a:pos x="240" y="0"/>
              </a:cxn>
              <a:cxn ang="0">
                <a:pos x="101" y="3"/>
              </a:cxn>
              <a:cxn ang="0">
                <a:pos x="30" y="30"/>
              </a:cxn>
              <a:cxn ang="0">
                <a:pos x="4" y="101"/>
              </a:cxn>
              <a:cxn ang="0">
                <a:pos x="0" y="240"/>
              </a:cxn>
              <a:cxn ang="0">
                <a:pos x="0" y="12757"/>
              </a:cxn>
              <a:cxn ang="0">
                <a:pos x="4" y="12896"/>
              </a:cxn>
              <a:cxn ang="0">
                <a:pos x="30" y="12967"/>
              </a:cxn>
              <a:cxn ang="0">
                <a:pos x="101" y="12993"/>
              </a:cxn>
              <a:cxn ang="0">
                <a:pos x="240" y="12997"/>
              </a:cxn>
              <a:cxn ang="0">
                <a:pos x="10146" y="12997"/>
              </a:cxn>
              <a:cxn ang="0">
                <a:pos x="10284" y="12993"/>
              </a:cxn>
              <a:cxn ang="0">
                <a:pos x="10356" y="12967"/>
              </a:cxn>
              <a:cxn ang="0">
                <a:pos x="10382" y="12896"/>
              </a:cxn>
              <a:cxn ang="0">
                <a:pos x="10386" y="12757"/>
              </a:cxn>
              <a:cxn ang="0">
                <a:pos x="10386" y="240"/>
              </a:cxn>
              <a:cxn ang="0">
                <a:pos x="10382" y="101"/>
              </a:cxn>
              <a:cxn ang="0">
                <a:pos x="10356" y="30"/>
              </a:cxn>
              <a:cxn ang="0">
                <a:pos x="10284" y="3"/>
              </a:cxn>
              <a:cxn ang="0">
                <a:pos x="10146" y="0"/>
              </a:cxn>
              <a:cxn ang="0">
                <a:pos x="240" y="0"/>
              </a:cxn>
            </a:cxnLst>
            <a:rect l="0" t="0" r="r" b="b"/>
            <a:pathLst>
              <a:path w="10386" h="12998">
                <a:moveTo>
                  <a:pt x="240" y="0"/>
                </a:moveTo>
                <a:lnTo>
                  <a:pt x="101" y="3"/>
                </a:lnTo>
                <a:lnTo>
                  <a:pt x="30" y="30"/>
                </a:lnTo>
                <a:lnTo>
                  <a:pt x="4" y="101"/>
                </a:lnTo>
                <a:lnTo>
                  <a:pt x="0" y="240"/>
                </a:lnTo>
                <a:lnTo>
                  <a:pt x="0" y="12757"/>
                </a:lnTo>
                <a:lnTo>
                  <a:pt x="4" y="12896"/>
                </a:lnTo>
                <a:lnTo>
                  <a:pt x="30" y="12967"/>
                </a:lnTo>
                <a:lnTo>
                  <a:pt x="101" y="12993"/>
                </a:lnTo>
                <a:lnTo>
                  <a:pt x="240" y="12997"/>
                </a:lnTo>
                <a:lnTo>
                  <a:pt x="10146" y="12997"/>
                </a:lnTo>
                <a:lnTo>
                  <a:pt x="10284" y="12993"/>
                </a:lnTo>
                <a:lnTo>
                  <a:pt x="10356" y="12967"/>
                </a:lnTo>
                <a:lnTo>
                  <a:pt x="10382" y="12896"/>
                </a:lnTo>
                <a:lnTo>
                  <a:pt x="10386" y="12757"/>
                </a:lnTo>
                <a:lnTo>
                  <a:pt x="10386" y="240"/>
                </a:lnTo>
                <a:lnTo>
                  <a:pt x="10382" y="101"/>
                </a:lnTo>
                <a:lnTo>
                  <a:pt x="10356" y="30"/>
                </a:lnTo>
                <a:lnTo>
                  <a:pt x="10284" y="3"/>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030" name="Group 6"/>
          <p:cNvGrpSpPr>
            <a:grpSpLocks/>
          </p:cNvGrpSpPr>
          <p:nvPr/>
        </p:nvGrpSpPr>
        <p:grpSpPr bwMode="auto">
          <a:xfrm>
            <a:off x="5724128" y="1412776"/>
            <a:ext cx="2881312" cy="2160587"/>
            <a:chOff x="6343" y="217"/>
            <a:chExt cx="4536" cy="3402"/>
          </a:xfrm>
        </p:grpSpPr>
        <p:pic>
          <p:nvPicPr>
            <p:cNvPr id="1031" name="Picture 7"/>
            <p:cNvPicPr>
              <a:picLocks noChangeAspect="1" noChangeArrowheads="1"/>
            </p:cNvPicPr>
            <p:nvPr/>
          </p:nvPicPr>
          <p:blipFill>
            <a:blip r:embed="rId2" cstate="print"/>
            <a:srcRect/>
            <a:stretch>
              <a:fillRect/>
            </a:stretch>
          </p:blipFill>
          <p:spPr bwMode="auto">
            <a:xfrm>
              <a:off x="6382" y="257"/>
              <a:ext cx="4456" cy="3322"/>
            </a:xfrm>
            <a:prstGeom prst="rect">
              <a:avLst/>
            </a:prstGeom>
            <a:noFill/>
            <a:ln w="9525">
              <a:noFill/>
              <a:miter lim="800000"/>
              <a:headEnd/>
              <a:tailEnd/>
            </a:ln>
          </p:spPr>
        </p:pic>
        <p:sp>
          <p:nvSpPr>
            <p:cNvPr id="1032" name="Freeform 8"/>
            <p:cNvSpPr>
              <a:spLocks/>
            </p:cNvSpPr>
            <p:nvPr/>
          </p:nvSpPr>
          <p:spPr bwMode="auto">
            <a:xfrm>
              <a:off x="6382" y="257"/>
              <a:ext cx="4456" cy="3322"/>
            </a:xfrm>
            <a:custGeom>
              <a:avLst/>
              <a:gdLst/>
              <a:ahLst/>
              <a:cxnLst>
                <a:cxn ang="0">
                  <a:pos x="240" y="0"/>
                </a:cxn>
                <a:cxn ang="0">
                  <a:pos x="101" y="4"/>
                </a:cxn>
                <a:cxn ang="0">
                  <a:pos x="30" y="30"/>
                </a:cxn>
                <a:cxn ang="0">
                  <a:pos x="3" y="102"/>
                </a:cxn>
                <a:cxn ang="0">
                  <a:pos x="0" y="240"/>
                </a:cxn>
                <a:cxn ang="0">
                  <a:pos x="0" y="3082"/>
                </a:cxn>
                <a:cxn ang="0">
                  <a:pos x="3" y="3221"/>
                </a:cxn>
                <a:cxn ang="0">
                  <a:pos x="30" y="3292"/>
                </a:cxn>
                <a:cxn ang="0">
                  <a:pos x="101" y="3318"/>
                </a:cxn>
                <a:cxn ang="0">
                  <a:pos x="240" y="3322"/>
                </a:cxn>
                <a:cxn ang="0">
                  <a:pos x="4215" y="3322"/>
                </a:cxn>
                <a:cxn ang="0">
                  <a:pos x="4354" y="3318"/>
                </a:cxn>
                <a:cxn ang="0">
                  <a:pos x="4425" y="3292"/>
                </a:cxn>
                <a:cxn ang="0">
                  <a:pos x="4451" y="3221"/>
                </a:cxn>
                <a:cxn ang="0">
                  <a:pos x="4455" y="3082"/>
                </a:cxn>
                <a:cxn ang="0">
                  <a:pos x="4455" y="240"/>
                </a:cxn>
                <a:cxn ang="0">
                  <a:pos x="4451" y="102"/>
                </a:cxn>
                <a:cxn ang="0">
                  <a:pos x="4425" y="30"/>
                </a:cxn>
                <a:cxn ang="0">
                  <a:pos x="4354" y="4"/>
                </a:cxn>
                <a:cxn ang="0">
                  <a:pos x="4215" y="0"/>
                </a:cxn>
                <a:cxn ang="0">
                  <a:pos x="240" y="0"/>
                </a:cxn>
              </a:cxnLst>
              <a:rect l="0" t="0" r="r" b="b"/>
              <a:pathLst>
                <a:path w="4456" h="3322">
                  <a:moveTo>
                    <a:pt x="240" y="0"/>
                  </a:moveTo>
                  <a:lnTo>
                    <a:pt x="101" y="4"/>
                  </a:lnTo>
                  <a:lnTo>
                    <a:pt x="30" y="30"/>
                  </a:lnTo>
                  <a:lnTo>
                    <a:pt x="3" y="102"/>
                  </a:lnTo>
                  <a:lnTo>
                    <a:pt x="0" y="240"/>
                  </a:lnTo>
                  <a:lnTo>
                    <a:pt x="0" y="3082"/>
                  </a:lnTo>
                  <a:lnTo>
                    <a:pt x="3" y="3221"/>
                  </a:lnTo>
                  <a:lnTo>
                    <a:pt x="30" y="3292"/>
                  </a:lnTo>
                  <a:lnTo>
                    <a:pt x="101" y="3318"/>
                  </a:lnTo>
                  <a:lnTo>
                    <a:pt x="240" y="3322"/>
                  </a:lnTo>
                  <a:lnTo>
                    <a:pt x="4215" y="3322"/>
                  </a:lnTo>
                  <a:lnTo>
                    <a:pt x="4354" y="3318"/>
                  </a:lnTo>
                  <a:lnTo>
                    <a:pt x="4425" y="3292"/>
                  </a:lnTo>
                  <a:lnTo>
                    <a:pt x="4451" y="3221"/>
                  </a:lnTo>
                  <a:lnTo>
                    <a:pt x="4455" y="3082"/>
                  </a:lnTo>
                  <a:lnTo>
                    <a:pt x="4455" y="240"/>
                  </a:lnTo>
                  <a:lnTo>
                    <a:pt x="4451" y="102"/>
                  </a:lnTo>
                  <a:lnTo>
                    <a:pt x="4425" y="30"/>
                  </a:lnTo>
                  <a:lnTo>
                    <a:pt x="4354" y="4"/>
                  </a:lnTo>
                  <a:lnTo>
                    <a:pt x="4215" y="0"/>
                  </a:lnTo>
                  <a:lnTo>
                    <a:pt x="240" y="0"/>
                  </a:lnTo>
                  <a:close/>
                </a:path>
              </a:pathLst>
            </a:custGeom>
            <a:noFill/>
            <a:ln w="50800">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2" name="TextBox 11"/>
          <p:cNvSpPr txBox="1"/>
          <p:nvPr/>
        </p:nvSpPr>
        <p:spPr>
          <a:xfrm>
            <a:off x="539552" y="1556792"/>
            <a:ext cx="5040560" cy="3693319"/>
          </a:xfrm>
          <a:prstGeom prst="rect">
            <a:avLst/>
          </a:prstGeom>
          <a:noFill/>
        </p:spPr>
        <p:txBody>
          <a:bodyPr wrap="square" rtlCol="0">
            <a:spAutoFit/>
          </a:bodyPr>
          <a:lstStyle/>
          <a:p>
            <a:r>
              <a:rPr lang="en-US" dirty="0" smtClean="0"/>
              <a:t>Holding a swap party is a fantastic way of bringing new goodies into your life while at the same time cleaning out the old without costing you a thing!</a:t>
            </a:r>
            <a:endParaRPr lang="ru-RU" dirty="0" smtClean="0"/>
          </a:p>
          <a:p>
            <a:r>
              <a:rPr lang="en-US" dirty="0" smtClean="0"/>
              <a:t> </a:t>
            </a:r>
            <a:endParaRPr lang="ru-RU" dirty="0" smtClean="0"/>
          </a:p>
          <a:p>
            <a:r>
              <a:rPr lang="en-US" dirty="0" smtClean="0"/>
              <a:t>What sort of goodies are we talking about?</a:t>
            </a:r>
            <a:endParaRPr lang="ru-RU" dirty="0" smtClean="0"/>
          </a:p>
          <a:p>
            <a:r>
              <a:rPr lang="en-US" dirty="0" smtClean="0"/>
              <a:t> </a:t>
            </a:r>
            <a:endParaRPr lang="ru-RU" dirty="0" smtClean="0"/>
          </a:p>
          <a:p>
            <a:r>
              <a:rPr lang="en-US" dirty="0" smtClean="0"/>
              <a:t>You can swap clothes and shoes, tools, books, CD’s, DVD’s, toys, kitchen gear, or pots and pot plants. Basically, your can swap anything that isn’t tied down (sorry, kids, partners and in-laws exempt).</a:t>
            </a:r>
            <a:endParaRPr lang="ru-RU" dirty="0" smtClean="0"/>
          </a:p>
          <a:p>
            <a:r>
              <a:rPr lang="en-US" dirty="0" smtClean="0"/>
              <a:t> </a:t>
            </a:r>
            <a:endParaRPr lang="ru-RU" dirty="0" smtClean="0"/>
          </a:p>
          <a:p>
            <a:r>
              <a:rPr lang="en-US" dirty="0" smtClean="0"/>
              <a:t>So how to do it?</a:t>
            </a:r>
            <a:endParaRPr lang="ru-RU" dirty="0" smtClean="0"/>
          </a:p>
          <a:p>
            <a:endParaRPr lang="ru-RU" dirty="0"/>
          </a:p>
        </p:txBody>
      </p:sp>
      <p:pic>
        <p:nvPicPr>
          <p:cNvPr id="13" name="Рисунок 12" descr="logosbeneficaireserasmusleft_en.jpg"/>
          <p:cNvPicPr>
            <a:picLocks noChangeAspect="1"/>
          </p:cNvPicPr>
          <p:nvPr/>
        </p:nvPicPr>
        <p:blipFill>
          <a:blip r:embed="rId3" cstate="print"/>
          <a:stretch>
            <a:fillRect/>
          </a:stretch>
        </p:blipFill>
        <p:spPr>
          <a:xfrm>
            <a:off x="3059832" y="4941168"/>
            <a:ext cx="5554610" cy="12211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395536" y="188640"/>
            <a:ext cx="8352928" cy="6225356"/>
          </a:xfrm>
          <a:custGeom>
            <a:avLst/>
            <a:gdLst/>
            <a:ahLst/>
            <a:cxnLst>
              <a:cxn ang="0">
                <a:pos x="240" y="0"/>
              </a:cxn>
              <a:cxn ang="0">
                <a:pos x="101" y="3"/>
              </a:cxn>
              <a:cxn ang="0">
                <a:pos x="30" y="30"/>
              </a:cxn>
              <a:cxn ang="0">
                <a:pos x="4" y="101"/>
              </a:cxn>
              <a:cxn ang="0">
                <a:pos x="0" y="240"/>
              </a:cxn>
              <a:cxn ang="0">
                <a:pos x="0" y="12757"/>
              </a:cxn>
              <a:cxn ang="0">
                <a:pos x="4" y="12896"/>
              </a:cxn>
              <a:cxn ang="0">
                <a:pos x="30" y="12967"/>
              </a:cxn>
              <a:cxn ang="0">
                <a:pos x="101" y="12993"/>
              </a:cxn>
              <a:cxn ang="0">
                <a:pos x="240" y="12997"/>
              </a:cxn>
              <a:cxn ang="0">
                <a:pos x="10146" y="12997"/>
              </a:cxn>
              <a:cxn ang="0">
                <a:pos x="10284" y="12993"/>
              </a:cxn>
              <a:cxn ang="0">
                <a:pos x="10356" y="12967"/>
              </a:cxn>
              <a:cxn ang="0">
                <a:pos x="10382" y="12896"/>
              </a:cxn>
              <a:cxn ang="0">
                <a:pos x="10386" y="12757"/>
              </a:cxn>
              <a:cxn ang="0">
                <a:pos x="10386" y="240"/>
              </a:cxn>
              <a:cxn ang="0">
                <a:pos x="10382" y="101"/>
              </a:cxn>
              <a:cxn ang="0">
                <a:pos x="10356" y="30"/>
              </a:cxn>
              <a:cxn ang="0">
                <a:pos x="10284" y="3"/>
              </a:cxn>
              <a:cxn ang="0">
                <a:pos x="10146" y="0"/>
              </a:cxn>
              <a:cxn ang="0">
                <a:pos x="240" y="0"/>
              </a:cxn>
            </a:cxnLst>
            <a:rect l="0" t="0" r="r" b="b"/>
            <a:pathLst>
              <a:path w="10386" h="12998">
                <a:moveTo>
                  <a:pt x="240" y="0"/>
                </a:moveTo>
                <a:lnTo>
                  <a:pt x="101" y="3"/>
                </a:lnTo>
                <a:lnTo>
                  <a:pt x="30" y="30"/>
                </a:lnTo>
                <a:lnTo>
                  <a:pt x="4" y="101"/>
                </a:lnTo>
                <a:lnTo>
                  <a:pt x="0" y="240"/>
                </a:lnTo>
                <a:lnTo>
                  <a:pt x="0" y="12757"/>
                </a:lnTo>
                <a:lnTo>
                  <a:pt x="4" y="12896"/>
                </a:lnTo>
                <a:lnTo>
                  <a:pt x="30" y="12967"/>
                </a:lnTo>
                <a:lnTo>
                  <a:pt x="101" y="12993"/>
                </a:lnTo>
                <a:lnTo>
                  <a:pt x="240" y="12997"/>
                </a:lnTo>
                <a:lnTo>
                  <a:pt x="10146" y="12997"/>
                </a:lnTo>
                <a:lnTo>
                  <a:pt x="10284" y="12993"/>
                </a:lnTo>
                <a:lnTo>
                  <a:pt x="10356" y="12967"/>
                </a:lnTo>
                <a:lnTo>
                  <a:pt x="10382" y="12896"/>
                </a:lnTo>
                <a:lnTo>
                  <a:pt x="10386" y="12757"/>
                </a:lnTo>
                <a:lnTo>
                  <a:pt x="10386" y="240"/>
                </a:lnTo>
                <a:lnTo>
                  <a:pt x="10382" y="101"/>
                </a:lnTo>
                <a:lnTo>
                  <a:pt x="10356" y="30"/>
                </a:lnTo>
                <a:lnTo>
                  <a:pt x="10284" y="3"/>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539552" y="718042"/>
            <a:ext cx="6552728" cy="4524315"/>
          </a:xfrm>
          <a:prstGeom prst="rect">
            <a:avLst/>
          </a:prstGeom>
          <a:noFill/>
        </p:spPr>
        <p:txBody>
          <a:bodyPr wrap="square" rtlCol="0">
            <a:spAutoFit/>
          </a:bodyPr>
          <a:lstStyle/>
          <a:p>
            <a:r>
              <a:rPr lang="en-US" b="1" dirty="0" smtClean="0">
                <a:solidFill>
                  <a:srgbClr val="00B050"/>
                </a:solidFill>
              </a:rPr>
              <a:t>Place and date</a:t>
            </a:r>
            <a:endParaRPr lang="ru-RU" b="1" dirty="0" smtClean="0">
              <a:solidFill>
                <a:srgbClr val="00B050"/>
              </a:solidFill>
            </a:endParaRPr>
          </a:p>
          <a:p>
            <a:r>
              <a:rPr lang="en-US" b="1" dirty="0" smtClean="0"/>
              <a:t> </a:t>
            </a:r>
            <a:endParaRPr lang="ru-RU" dirty="0" smtClean="0"/>
          </a:p>
          <a:p>
            <a:r>
              <a:rPr lang="en-US" dirty="0" smtClean="0"/>
              <a:t>You’ll </a:t>
            </a:r>
            <a:r>
              <a:rPr lang="en-US" dirty="0" smtClean="0"/>
              <a:t>need to decide a date and location according to how big you want it to be: will your lounge room be big enough or will you need a backyard, shed or public hall?</a:t>
            </a:r>
            <a:endParaRPr lang="ru-RU" dirty="0" smtClean="0"/>
          </a:p>
          <a:p>
            <a:r>
              <a:rPr lang="en-US" dirty="0" smtClean="0">
                <a:solidFill>
                  <a:schemeClr val="accent5">
                    <a:lumMod val="50000"/>
                  </a:schemeClr>
                </a:solidFill>
              </a:rPr>
              <a:t> </a:t>
            </a:r>
            <a:endParaRPr lang="ru-RU" dirty="0" smtClean="0">
              <a:solidFill>
                <a:schemeClr val="accent5">
                  <a:lumMod val="50000"/>
                </a:schemeClr>
              </a:solidFill>
            </a:endParaRPr>
          </a:p>
          <a:p>
            <a:r>
              <a:rPr lang="en-US" b="1" dirty="0" smtClean="0">
                <a:solidFill>
                  <a:schemeClr val="accent5">
                    <a:lumMod val="50000"/>
                  </a:schemeClr>
                </a:solidFill>
              </a:rPr>
              <a:t>Decide what to include</a:t>
            </a:r>
            <a:endParaRPr lang="ru-RU" b="1" dirty="0" smtClean="0">
              <a:solidFill>
                <a:schemeClr val="accent5">
                  <a:lumMod val="50000"/>
                </a:schemeClr>
              </a:solidFill>
            </a:endParaRPr>
          </a:p>
          <a:p>
            <a:r>
              <a:rPr lang="en-US" b="1" dirty="0" smtClean="0"/>
              <a:t> </a:t>
            </a:r>
            <a:endParaRPr lang="ru-RU" dirty="0" smtClean="0"/>
          </a:p>
          <a:p>
            <a:r>
              <a:rPr lang="en-US" dirty="0" smtClean="0"/>
              <a:t>One fairly common type of swap party involves nothing but clothes, shoes, and accessories, often   for women or men only. Other types of swap parties incorporate kitchen goods, small appliances, decorative items, linens, toys, and so on. If you’re into a particular hobby or craft, consider a meet at which you could exchange supplies and tools specific to your area of interest.</a:t>
            </a:r>
            <a:endParaRPr lang="ru-RU" dirty="0" smtClean="0"/>
          </a:p>
          <a:p>
            <a:r>
              <a:rPr lang="en-US" dirty="0" smtClean="0"/>
              <a:t> </a:t>
            </a:r>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395536" y="332656"/>
            <a:ext cx="8352928" cy="6081340"/>
          </a:xfrm>
          <a:custGeom>
            <a:avLst/>
            <a:gdLst/>
            <a:ahLst/>
            <a:cxnLst>
              <a:cxn ang="0">
                <a:pos x="240" y="0"/>
              </a:cxn>
              <a:cxn ang="0">
                <a:pos x="101" y="3"/>
              </a:cxn>
              <a:cxn ang="0">
                <a:pos x="30" y="30"/>
              </a:cxn>
              <a:cxn ang="0">
                <a:pos x="4" y="101"/>
              </a:cxn>
              <a:cxn ang="0">
                <a:pos x="0" y="240"/>
              </a:cxn>
              <a:cxn ang="0">
                <a:pos x="0" y="12757"/>
              </a:cxn>
              <a:cxn ang="0">
                <a:pos x="4" y="12896"/>
              </a:cxn>
              <a:cxn ang="0">
                <a:pos x="30" y="12967"/>
              </a:cxn>
              <a:cxn ang="0">
                <a:pos x="101" y="12993"/>
              </a:cxn>
              <a:cxn ang="0">
                <a:pos x="240" y="12997"/>
              </a:cxn>
              <a:cxn ang="0">
                <a:pos x="10146" y="12997"/>
              </a:cxn>
              <a:cxn ang="0">
                <a:pos x="10284" y="12993"/>
              </a:cxn>
              <a:cxn ang="0">
                <a:pos x="10356" y="12967"/>
              </a:cxn>
              <a:cxn ang="0">
                <a:pos x="10382" y="12896"/>
              </a:cxn>
              <a:cxn ang="0">
                <a:pos x="10386" y="12757"/>
              </a:cxn>
              <a:cxn ang="0">
                <a:pos x="10386" y="240"/>
              </a:cxn>
              <a:cxn ang="0">
                <a:pos x="10382" y="101"/>
              </a:cxn>
              <a:cxn ang="0">
                <a:pos x="10356" y="30"/>
              </a:cxn>
              <a:cxn ang="0">
                <a:pos x="10284" y="3"/>
              </a:cxn>
              <a:cxn ang="0">
                <a:pos x="10146" y="0"/>
              </a:cxn>
              <a:cxn ang="0">
                <a:pos x="240" y="0"/>
              </a:cxn>
            </a:cxnLst>
            <a:rect l="0" t="0" r="r" b="b"/>
            <a:pathLst>
              <a:path w="10386" h="12998">
                <a:moveTo>
                  <a:pt x="240" y="0"/>
                </a:moveTo>
                <a:lnTo>
                  <a:pt x="101" y="3"/>
                </a:lnTo>
                <a:lnTo>
                  <a:pt x="30" y="30"/>
                </a:lnTo>
                <a:lnTo>
                  <a:pt x="4" y="101"/>
                </a:lnTo>
                <a:lnTo>
                  <a:pt x="0" y="240"/>
                </a:lnTo>
                <a:lnTo>
                  <a:pt x="0" y="12757"/>
                </a:lnTo>
                <a:lnTo>
                  <a:pt x="4" y="12896"/>
                </a:lnTo>
                <a:lnTo>
                  <a:pt x="30" y="12967"/>
                </a:lnTo>
                <a:lnTo>
                  <a:pt x="101" y="12993"/>
                </a:lnTo>
                <a:lnTo>
                  <a:pt x="240" y="12997"/>
                </a:lnTo>
                <a:lnTo>
                  <a:pt x="10146" y="12997"/>
                </a:lnTo>
                <a:lnTo>
                  <a:pt x="10284" y="12993"/>
                </a:lnTo>
                <a:lnTo>
                  <a:pt x="10356" y="12967"/>
                </a:lnTo>
                <a:lnTo>
                  <a:pt x="10382" y="12896"/>
                </a:lnTo>
                <a:lnTo>
                  <a:pt x="10386" y="12757"/>
                </a:lnTo>
                <a:lnTo>
                  <a:pt x="10386" y="240"/>
                </a:lnTo>
                <a:lnTo>
                  <a:pt x="10382" y="101"/>
                </a:lnTo>
                <a:lnTo>
                  <a:pt x="10356" y="30"/>
                </a:lnTo>
                <a:lnTo>
                  <a:pt x="10284" y="3"/>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2050" name="Group 2"/>
          <p:cNvGrpSpPr>
            <a:grpSpLocks/>
          </p:cNvGrpSpPr>
          <p:nvPr/>
        </p:nvGrpSpPr>
        <p:grpSpPr bwMode="auto">
          <a:xfrm>
            <a:off x="5652120" y="3933056"/>
            <a:ext cx="2879725" cy="2160587"/>
            <a:chOff x="1070" y="167"/>
            <a:chExt cx="4536" cy="3402"/>
          </a:xfrm>
        </p:grpSpPr>
        <p:pic>
          <p:nvPicPr>
            <p:cNvPr id="2051" name="Picture 3"/>
            <p:cNvPicPr>
              <a:picLocks noChangeAspect="1" noChangeArrowheads="1"/>
            </p:cNvPicPr>
            <p:nvPr/>
          </p:nvPicPr>
          <p:blipFill>
            <a:blip r:embed="rId2" cstate="print"/>
            <a:srcRect/>
            <a:stretch>
              <a:fillRect/>
            </a:stretch>
          </p:blipFill>
          <p:spPr bwMode="auto">
            <a:xfrm>
              <a:off x="1110" y="206"/>
              <a:ext cx="4456" cy="3322"/>
            </a:xfrm>
            <a:prstGeom prst="rect">
              <a:avLst/>
            </a:prstGeom>
            <a:noFill/>
            <a:ln w="9525">
              <a:noFill/>
              <a:miter lim="800000"/>
              <a:headEnd/>
              <a:tailEnd/>
            </a:ln>
          </p:spPr>
        </p:pic>
        <p:sp>
          <p:nvSpPr>
            <p:cNvPr id="2052" name="Freeform 4"/>
            <p:cNvSpPr>
              <a:spLocks/>
            </p:cNvSpPr>
            <p:nvPr/>
          </p:nvSpPr>
          <p:spPr bwMode="auto">
            <a:xfrm>
              <a:off x="1110" y="206"/>
              <a:ext cx="4456" cy="3322"/>
            </a:xfrm>
            <a:custGeom>
              <a:avLst/>
              <a:gdLst/>
              <a:ahLst/>
              <a:cxnLst>
                <a:cxn ang="0">
                  <a:pos x="240" y="0"/>
                </a:cxn>
                <a:cxn ang="0">
                  <a:pos x="101" y="4"/>
                </a:cxn>
                <a:cxn ang="0">
                  <a:pos x="30" y="30"/>
                </a:cxn>
                <a:cxn ang="0">
                  <a:pos x="4" y="101"/>
                </a:cxn>
                <a:cxn ang="0">
                  <a:pos x="0" y="240"/>
                </a:cxn>
                <a:cxn ang="0">
                  <a:pos x="0" y="3081"/>
                </a:cxn>
                <a:cxn ang="0">
                  <a:pos x="4" y="3220"/>
                </a:cxn>
                <a:cxn ang="0">
                  <a:pos x="30" y="3291"/>
                </a:cxn>
                <a:cxn ang="0">
                  <a:pos x="101" y="3318"/>
                </a:cxn>
                <a:cxn ang="0">
                  <a:pos x="240" y="3321"/>
                </a:cxn>
                <a:cxn ang="0">
                  <a:pos x="4216" y="3321"/>
                </a:cxn>
                <a:cxn ang="0">
                  <a:pos x="4354" y="3318"/>
                </a:cxn>
                <a:cxn ang="0">
                  <a:pos x="4426" y="3291"/>
                </a:cxn>
                <a:cxn ang="0">
                  <a:pos x="4452" y="3220"/>
                </a:cxn>
                <a:cxn ang="0">
                  <a:pos x="4456" y="3081"/>
                </a:cxn>
                <a:cxn ang="0">
                  <a:pos x="4456" y="240"/>
                </a:cxn>
                <a:cxn ang="0">
                  <a:pos x="4452" y="101"/>
                </a:cxn>
                <a:cxn ang="0">
                  <a:pos x="4426" y="30"/>
                </a:cxn>
                <a:cxn ang="0">
                  <a:pos x="4354" y="4"/>
                </a:cxn>
                <a:cxn ang="0">
                  <a:pos x="4216" y="0"/>
                </a:cxn>
                <a:cxn ang="0">
                  <a:pos x="240" y="0"/>
                </a:cxn>
              </a:cxnLst>
              <a:rect l="0" t="0" r="r" b="b"/>
              <a:pathLst>
                <a:path w="4456" h="3322">
                  <a:moveTo>
                    <a:pt x="240" y="0"/>
                  </a:moveTo>
                  <a:lnTo>
                    <a:pt x="101" y="4"/>
                  </a:lnTo>
                  <a:lnTo>
                    <a:pt x="30" y="30"/>
                  </a:lnTo>
                  <a:lnTo>
                    <a:pt x="4" y="101"/>
                  </a:lnTo>
                  <a:lnTo>
                    <a:pt x="0" y="240"/>
                  </a:lnTo>
                  <a:lnTo>
                    <a:pt x="0" y="3081"/>
                  </a:lnTo>
                  <a:lnTo>
                    <a:pt x="4" y="3220"/>
                  </a:lnTo>
                  <a:lnTo>
                    <a:pt x="30" y="3291"/>
                  </a:lnTo>
                  <a:lnTo>
                    <a:pt x="101" y="3318"/>
                  </a:lnTo>
                  <a:lnTo>
                    <a:pt x="240" y="3321"/>
                  </a:lnTo>
                  <a:lnTo>
                    <a:pt x="4216" y="3321"/>
                  </a:lnTo>
                  <a:lnTo>
                    <a:pt x="4354" y="3318"/>
                  </a:lnTo>
                  <a:lnTo>
                    <a:pt x="4426" y="3291"/>
                  </a:lnTo>
                  <a:lnTo>
                    <a:pt x="4452" y="3220"/>
                  </a:lnTo>
                  <a:lnTo>
                    <a:pt x="4456" y="3081"/>
                  </a:lnTo>
                  <a:lnTo>
                    <a:pt x="4456" y="240"/>
                  </a:lnTo>
                  <a:lnTo>
                    <a:pt x="4452" y="101"/>
                  </a:lnTo>
                  <a:lnTo>
                    <a:pt x="4426" y="30"/>
                  </a:lnTo>
                  <a:lnTo>
                    <a:pt x="4354" y="4"/>
                  </a:lnTo>
                  <a:lnTo>
                    <a:pt x="4216" y="0"/>
                  </a:lnTo>
                  <a:lnTo>
                    <a:pt x="240" y="0"/>
                  </a:lnTo>
                  <a:close/>
                </a:path>
              </a:pathLst>
            </a:custGeom>
            <a:noFill/>
            <a:ln w="50800">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 name="TextBox 7"/>
          <p:cNvSpPr txBox="1"/>
          <p:nvPr/>
        </p:nvSpPr>
        <p:spPr>
          <a:xfrm>
            <a:off x="971600" y="476673"/>
            <a:ext cx="6768752" cy="3693319"/>
          </a:xfrm>
          <a:prstGeom prst="rect">
            <a:avLst/>
          </a:prstGeom>
          <a:noFill/>
        </p:spPr>
        <p:txBody>
          <a:bodyPr wrap="square" rtlCol="0">
            <a:spAutoFit/>
          </a:bodyPr>
          <a:lstStyle/>
          <a:p>
            <a:r>
              <a:rPr lang="en-US" dirty="0" smtClean="0">
                <a:solidFill>
                  <a:schemeClr val="accent2">
                    <a:lumMod val="75000"/>
                  </a:schemeClr>
                </a:solidFill>
              </a:rPr>
              <a:t> </a:t>
            </a:r>
            <a:endParaRPr lang="ru-RU" dirty="0" smtClean="0">
              <a:solidFill>
                <a:schemeClr val="accent2">
                  <a:lumMod val="75000"/>
                </a:schemeClr>
              </a:solidFill>
            </a:endParaRPr>
          </a:p>
          <a:p>
            <a:r>
              <a:rPr lang="en-US" b="1" dirty="0" smtClean="0">
                <a:solidFill>
                  <a:schemeClr val="accent2">
                    <a:lumMod val="75000"/>
                  </a:schemeClr>
                </a:solidFill>
              </a:rPr>
              <a:t>Invite the right people</a:t>
            </a:r>
            <a:endParaRPr lang="ru-RU" b="1" dirty="0" smtClean="0">
              <a:solidFill>
                <a:schemeClr val="accent2">
                  <a:lumMod val="75000"/>
                </a:schemeClr>
              </a:solidFill>
            </a:endParaRPr>
          </a:p>
          <a:p>
            <a:r>
              <a:rPr lang="en-US" b="1" dirty="0" smtClean="0"/>
              <a:t> </a:t>
            </a:r>
            <a:endParaRPr lang="ru-RU" dirty="0" smtClean="0"/>
          </a:p>
          <a:p>
            <a:r>
              <a:rPr lang="en-US" dirty="0" smtClean="0"/>
              <a:t>Once you’ve settled on the type of swap party you’re going to hold, you can start to draw up your</a:t>
            </a:r>
            <a:endParaRPr lang="ru-RU" dirty="0" smtClean="0"/>
          </a:p>
          <a:p>
            <a:r>
              <a:rPr lang="en-US" dirty="0" smtClean="0"/>
              <a:t>guest list. Since the purpose of this party is to exchange things, you can afford to be a bit selective about who you invite: if you’re swapping clothes, think about only inviting a small group of people who share a similar taste in clothes (i.e. a lone Goth in a room full of hippies is going to be stretched to find someone to swap with). Or, if you’re aiming for a big crowd, invite a range of people so that the Goths AND the hippies AND the skaters get the chance to trade.</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395536" y="332656"/>
            <a:ext cx="8352928" cy="6081340"/>
          </a:xfrm>
          <a:custGeom>
            <a:avLst/>
            <a:gdLst/>
            <a:ahLst/>
            <a:cxnLst>
              <a:cxn ang="0">
                <a:pos x="240" y="0"/>
              </a:cxn>
              <a:cxn ang="0">
                <a:pos x="101" y="3"/>
              </a:cxn>
              <a:cxn ang="0">
                <a:pos x="30" y="30"/>
              </a:cxn>
              <a:cxn ang="0">
                <a:pos x="4" y="101"/>
              </a:cxn>
              <a:cxn ang="0">
                <a:pos x="0" y="240"/>
              </a:cxn>
              <a:cxn ang="0">
                <a:pos x="0" y="12757"/>
              </a:cxn>
              <a:cxn ang="0">
                <a:pos x="4" y="12896"/>
              </a:cxn>
              <a:cxn ang="0">
                <a:pos x="30" y="12967"/>
              </a:cxn>
              <a:cxn ang="0">
                <a:pos x="101" y="12993"/>
              </a:cxn>
              <a:cxn ang="0">
                <a:pos x="240" y="12997"/>
              </a:cxn>
              <a:cxn ang="0">
                <a:pos x="10146" y="12997"/>
              </a:cxn>
              <a:cxn ang="0">
                <a:pos x="10284" y="12993"/>
              </a:cxn>
              <a:cxn ang="0">
                <a:pos x="10356" y="12967"/>
              </a:cxn>
              <a:cxn ang="0">
                <a:pos x="10382" y="12896"/>
              </a:cxn>
              <a:cxn ang="0">
                <a:pos x="10386" y="12757"/>
              </a:cxn>
              <a:cxn ang="0">
                <a:pos x="10386" y="240"/>
              </a:cxn>
              <a:cxn ang="0">
                <a:pos x="10382" y="101"/>
              </a:cxn>
              <a:cxn ang="0">
                <a:pos x="10356" y="30"/>
              </a:cxn>
              <a:cxn ang="0">
                <a:pos x="10284" y="3"/>
              </a:cxn>
              <a:cxn ang="0">
                <a:pos x="10146" y="0"/>
              </a:cxn>
              <a:cxn ang="0">
                <a:pos x="240" y="0"/>
              </a:cxn>
            </a:cxnLst>
            <a:rect l="0" t="0" r="r" b="b"/>
            <a:pathLst>
              <a:path w="10386" h="12998">
                <a:moveTo>
                  <a:pt x="240" y="0"/>
                </a:moveTo>
                <a:lnTo>
                  <a:pt x="101" y="3"/>
                </a:lnTo>
                <a:lnTo>
                  <a:pt x="30" y="30"/>
                </a:lnTo>
                <a:lnTo>
                  <a:pt x="4" y="101"/>
                </a:lnTo>
                <a:lnTo>
                  <a:pt x="0" y="240"/>
                </a:lnTo>
                <a:lnTo>
                  <a:pt x="0" y="12757"/>
                </a:lnTo>
                <a:lnTo>
                  <a:pt x="4" y="12896"/>
                </a:lnTo>
                <a:lnTo>
                  <a:pt x="30" y="12967"/>
                </a:lnTo>
                <a:lnTo>
                  <a:pt x="101" y="12993"/>
                </a:lnTo>
                <a:lnTo>
                  <a:pt x="240" y="12997"/>
                </a:lnTo>
                <a:lnTo>
                  <a:pt x="10146" y="12997"/>
                </a:lnTo>
                <a:lnTo>
                  <a:pt x="10284" y="12993"/>
                </a:lnTo>
                <a:lnTo>
                  <a:pt x="10356" y="12967"/>
                </a:lnTo>
                <a:lnTo>
                  <a:pt x="10382" y="12896"/>
                </a:lnTo>
                <a:lnTo>
                  <a:pt x="10386" y="12757"/>
                </a:lnTo>
                <a:lnTo>
                  <a:pt x="10386" y="240"/>
                </a:lnTo>
                <a:lnTo>
                  <a:pt x="10382" y="101"/>
                </a:lnTo>
                <a:lnTo>
                  <a:pt x="10356" y="30"/>
                </a:lnTo>
                <a:lnTo>
                  <a:pt x="10284" y="3"/>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3074" name="Group 2"/>
          <p:cNvGrpSpPr>
            <a:grpSpLocks/>
          </p:cNvGrpSpPr>
          <p:nvPr/>
        </p:nvGrpSpPr>
        <p:grpSpPr bwMode="auto">
          <a:xfrm>
            <a:off x="5724128" y="1124744"/>
            <a:ext cx="2879725" cy="2159000"/>
            <a:chOff x="6305" y="158"/>
            <a:chExt cx="4536" cy="3402"/>
          </a:xfrm>
        </p:grpSpPr>
        <p:pic>
          <p:nvPicPr>
            <p:cNvPr id="3075" name="Picture 3"/>
            <p:cNvPicPr>
              <a:picLocks noChangeAspect="1" noChangeArrowheads="1"/>
            </p:cNvPicPr>
            <p:nvPr/>
          </p:nvPicPr>
          <p:blipFill>
            <a:blip r:embed="rId2" cstate="print"/>
            <a:srcRect/>
            <a:stretch>
              <a:fillRect/>
            </a:stretch>
          </p:blipFill>
          <p:spPr bwMode="auto">
            <a:xfrm>
              <a:off x="6344" y="197"/>
              <a:ext cx="4456" cy="3322"/>
            </a:xfrm>
            <a:prstGeom prst="rect">
              <a:avLst/>
            </a:prstGeom>
            <a:noFill/>
            <a:ln w="9525">
              <a:noFill/>
              <a:miter lim="800000"/>
              <a:headEnd/>
              <a:tailEnd/>
            </a:ln>
          </p:spPr>
        </p:pic>
        <p:sp>
          <p:nvSpPr>
            <p:cNvPr id="3076" name="Freeform 4"/>
            <p:cNvSpPr>
              <a:spLocks/>
            </p:cNvSpPr>
            <p:nvPr/>
          </p:nvSpPr>
          <p:spPr bwMode="auto">
            <a:xfrm>
              <a:off x="6344" y="197"/>
              <a:ext cx="4456" cy="3322"/>
            </a:xfrm>
            <a:custGeom>
              <a:avLst/>
              <a:gdLst/>
              <a:ahLst/>
              <a:cxnLst>
                <a:cxn ang="0">
                  <a:pos x="240" y="0"/>
                </a:cxn>
                <a:cxn ang="0">
                  <a:pos x="101" y="3"/>
                </a:cxn>
                <a:cxn ang="0">
                  <a:pos x="30" y="30"/>
                </a:cxn>
                <a:cxn ang="0">
                  <a:pos x="3" y="101"/>
                </a:cxn>
                <a:cxn ang="0">
                  <a:pos x="0" y="240"/>
                </a:cxn>
                <a:cxn ang="0">
                  <a:pos x="0" y="3081"/>
                </a:cxn>
                <a:cxn ang="0">
                  <a:pos x="3" y="3220"/>
                </a:cxn>
                <a:cxn ang="0">
                  <a:pos x="30" y="3291"/>
                </a:cxn>
                <a:cxn ang="0">
                  <a:pos x="101" y="3317"/>
                </a:cxn>
                <a:cxn ang="0">
                  <a:pos x="240" y="3321"/>
                </a:cxn>
                <a:cxn ang="0">
                  <a:pos x="4215" y="3321"/>
                </a:cxn>
                <a:cxn ang="0">
                  <a:pos x="4354" y="3317"/>
                </a:cxn>
                <a:cxn ang="0">
                  <a:pos x="4425" y="3291"/>
                </a:cxn>
                <a:cxn ang="0">
                  <a:pos x="4451" y="3220"/>
                </a:cxn>
                <a:cxn ang="0">
                  <a:pos x="4455" y="3081"/>
                </a:cxn>
                <a:cxn ang="0">
                  <a:pos x="4455" y="240"/>
                </a:cxn>
                <a:cxn ang="0">
                  <a:pos x="4451" y="101"/>
                </a:cxn>
                <a:cxn ang="0">
                  <a:pos x="4425" y="30"/>
                </a:cxn>
                <a:cxn ang="0">
                  <a:pos x="4354" y="3"/>
                </a:cxn>
                <a:cxn ang="0">
                  <a:pos x="4215" y="0"/>
                </a:cxn>
                <a:cxn ang="0">
                  <a:pos x="240" y="0"/>
                </a:cxn>
              </a:cxnLst>
              <a:rect l="0" t="0" r="r" b="b"/>
              <a:pathLst>
                <a:path w="4456" h="3322">
                  <a:moveTo>
                    <a:pt x="240" y="0"/>
                  </a:moveTo>
                  <a:lnTo>
                    <a:pt x="101" y="3"/>
                  </a:lnTo>
                  <a:lnTo>
                    <a:pt x="30" y="30"/>
                  </a:lnTo>
                  <a:lnTo>
                    <a:pt x="3" y="101"/>
                  </a:lnTo>
                  <a:lnTo>
                    <a:pt x="0" y="240"/>
                  </a:lnTo>
                  <a:lnTo>
                    <a:pt x="0" y="3081"/>
                  </a:lnTo>
                  <a:lnTo>
                    <a:pt x="3" y="3220"/>
                  </a:lnTo>
                  <a:lnTo>
                    <a:pt x="30" y="3291"/>
                  </a:lnTo>
                  <a:lnTo>
                    <a:pt x="101" y="3317"/>
                  </a:lnTo>
                  <a:lnTo>
                    <a:pt x="240" y="3321"/>
                  </a:lnTo>
                  <a:lnTo>
                    <a:pt x="4215" y="3321"/>
                  </a:lnTo>
                  <a:lnTo>
                    <a:pt x="4354" y="3317"/>
                  </a:lnTo>
                  <a:lnTo>
                    <a:pt x="4425" y="3291"/>
                  </a:lnTo>
                  <a:lnTo>
                    <a:pt x="4451" y="3220"/>
                  </a:lnTo>
                  <a:lnTo>
                    <a:pt x="4455" y="3081"/>
                  </a:lnTo>
                  <a:lnTo>
                    <a:pt x="4455" y="240"/>
                  </a:lnTo>
                  <a:lnTo>
                    <a:pt x="4451" y="101"/>
                  </a:lnTo>
                  <a:lnTo>
                    <a:pt x="4425" y="30"/>
                  </a:lnTo>
                  <a:lnTo>
                    <a:pt x="4354" y="3"/>
                  </a:lnTo>
                  <a:lnTo>
                    <a:pt x="4215" y="0"/>
                  </a:lnTo>
                  <a:lnTo>
                    <a:pt x="240" y="0"/>
                  </a:lnTo>
                  <a:close/>
                </a:path>
              </a:pathLst>
            </a:custGeom>
            <a:noFill/>
            <a:ln w="50800">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 name="TextBox 7"/>
          <p:cNvSpPr txBox="1"/>
          <p:nvPr/>
        </p:nvSpPr>
        <p:spPr>
          <a:xfrm>
            <a:off x="539552" y="548680"/>
            <a:ext cx="5040560" cy="5355312"/>
          </a:xfrm>
          <a:prstGeom prst="rect">
            <a:avLst/>
          </a:prstGeom>
          <a:noFill/>
        </p:spPr>
        <p:txBody>
          <a:bodyPr wrap="square" rtlCol="0">
            <a:spAutoFit/>
          </a:bodyPr>
          <a:lstStyle/>
          <a:p>
            <a:r>
              <a:rPr lang="en-US" b="1" dirty="0" smtClean="0">
                <a:solidFill>
                  <a:schemeClr val="accent1">
                    <a:lumMod val="50000"/>
                  </a:schemeClr>
                </a:solidFill>
              </a:rPr>
              <a:t>Set some ground rules</a:t>
            </a:r>
            <a:endParaRPr lang="ru-RU" b="1" dirty="0" smtClean="0">
              <a:solidFill>
                <a:schemeClr val="accent1">
                  <a:lumMod val="50000"/>
                </a:schemeClr>
              </a:solidFill>
            </a:endParaRPr>
          </a:p>
          <a:p>
            <a:r>
              <a:rPr lang="en-US" b="1" dirty="0" smtClean="0"/>
              <a:t> </a:t>
            </a:r>
            <a:endParaRPr lang="ru-RU" dirty="0" smtClean="0"/>
          </a:p>
          <a:p>
            <a:r>
              <a:rPr lang="en-US" dirty="0" smtClean="0"/>
              <a:t>A bit dull, but very important: Before you send out invitations, draw up some ground rules. Think about what quality of stuff you’ll accept at the party (we suggest asking your guests to only bring things that are in good or great shape), or how to handle disagreements over items (you may need to step in), and what happens to things that don’t find takers by the end of the party (send the remainder to the op-shop or save for the next event). To make things simple you may want to pull numbers from a hat with each person getting to choose one item at a</a:t>
            </a:r>
            <a:endParaRPr lang="ru-RU" dirty="0" smtClean="0"/>
          </a:p>
          <a:p>
            <a:r>
              <a:rPr lang="en-US" dirty="0" smtClean="0"/>
              <a:t>time, or perhaps you’ll hold a free-for-all, or maybe you’ll decide that each guest will get to choose the same number of items as they contributed to the party.</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395536" y="332656"/>
            <a:ext cx="8352928" cy="6081340"/>
          </a:xfrm>
          <a:custGeom>
            <a:avLst/>
            <a:gdLst/>
            <a:ahLst/>
            <a:cxnLst>
              <a:cxn ang="0">
                <a:pos x="240" y="0"/>
              </a:cxn>
              <a:cxn ang="0">
                <a:pos x="101" y="3"/>
              </a:cxn>
              <a:cxn ang="0">
                <a:pos x="30" y="30"/>
              </a:cxn>
              <a:cxn ang="0">
                <a:pos x="4" y="101"/>
              </a:cxn>
              <a:cxn ang="0">
                <a:pos x="0" y="240"/>
              </a:cxn>
              <a:cxn ang="0">
                <a:pos x="0" y="12757"/>
              </a:cxn>
              <a:cxn ang="0">
                <a:pos x="4" y="12896"/>
              </a:cxn>
              <a:cxn ang="0">
                <a:pos x="30" y="12967"/>
              </a:cxn>
              <a:cxn ang="0">
                <a:pos x="101" y="12993"/>
              </a:cxn>
              <a:cxn ang="0">
                <a:pos x="240" y="12997"/>
              </a:cxn>
              <a:cxn ang="0">
                <a:pos x="10146" y="12997"/>
              </a:cxn>
              <a:cxn ang="0">
                <a:pos x="10284" y="12993"/>
              </a:cxn>
              <a:cxn ang="0">
                <a:pos x="10356" y="12967"/>
              </a:cxn>
              <a:cxn ang="0">
                <a:pos x="10382" y="12896"/>
              </a:cxn>
              <a:cxn ang="0">
                <a:pos x="10386" y="12757"/>
              </a:cxn>
              <a:cxn ang="0">
                <a:pos x="10386" y="240"/>
              </a:cxn>
              <a:cxn ang="0">
                <a:pos x="10382" y="101"/>
              </a:cxn>
              <a:cxn ang="0">
                <a:pos x="10356" y="30"/>
              </a:cxn>
              <a:cxn ang="0">
                <a:pos x="10284" y="3"/>
              </a:cxn>
              <a:cxn ang="0">
                <a:pos x="10146" y="0"/>
              </a:cxn>
              <a:cxn ang="0">
                <a:pos x="240" y="0"/>
              </a:cxn>
            </a:cxnLst>
            <a:rect l="0" t="0" r="r" b="b"/>
            <a:pathLst>
              <a:path w="10386" h="12998">
                <a:moveTo>
                  <a:pt x="240" y="0"/>
                </a:moveTo>
                <a:lnTo>
                  <a:pt x="101" y="3"/>
                </a:lnTo>
                <a:lnTo>
                  <a:pt x="30" y="30"/>
                </a:lnTo>
                <a:lnTo>
                  <a:pt x="4" y="101"/>
                </a:lnTo>
                <a:lnTo>
                  <a:pt x="0" y="240"/>
                </a:lnTo>
                <a:lnTo>
                  <a:pt x="0" y="12757"/>
                </a:lnTo>
                <a:lnTo>
                  <a:pt x="4" y="12896"/>
                </a:lnTo>
                <a:lnTo>
                  <a:pt x="30" y="12967"/>
                </a:lnTo>
                <a:lnTo>
                  <a:pt x="101" y="12993"/>
                </a:lnTo>
                <a:lnTo>
                  <a:pt x="240" y="12997"/>
                </a:lnTo>
                <a:lnTo>
                  <a:pt x="10146" y="12997"/>
                </a:lnTo>
                <a:lnTo>
                  <a:pt x="10284" y="12993"/>
                </a:lnTo>
                <a:lnTo>
                  <a:pt x="10356" y="12967"/>
                </a:lnTo>
                <a:lnTo>
                  <a:pt x="10382" y="12896"/>
                </a:lnTo>
                <a:lnTo>
                  <a:pt x="10386" y="12757"/>
                </a:lnTo>
                <a:lnTo>
                  <a:pt x="10386" y="240"/>
                </a:lnTo>
                <a:lnTo>
                  <a:pt x="10382" y="101"/>
                </a:lnTo>
                <a:lnTo>
                  <a:pt x="10356" y="30"/>
                </a:lnTo>
                <a:lnTo>
                  <a:pt x="10284" y="3"/>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098" name="Group 2"/>
          <p:cNvGrpSpPr>
            <a:grpSpLocks/>
          </p:cNvGrpSpPr>
          <p:nvPr/>
        </p:nvGrpSpPr>
        <p:grpSpPr bwMode="auto">
          <a:xfrm>
            <a:off x="5652120" y="3501008"/>
            <a:ext cx="2881313" cy="2160587"/>
            <a:chOff x="6116" y="352"/>
            <a:chExt cx="4536" cy="3402"/>
          </a:xfrm>
        </p:grpSpPr>
        <p:pic>
          <p:nvPicPr>
            <p:cNvPr id="4099" name="Picture 3"/>
            <p:cNvPicPr>
              <a:picLocks noChangeAspect="1" noChangeArrowheads="1"/>
            </p:cNvPicPr>
            <p:nvPr/>
          </p:nvPicPr>
          <p:blipFill>
            <a:blip r:embed="rId2" cstate="print"/>
            <a:srcRect/>
            <a:stretch>
              <a:fillRect/>
            </a:stretch>
          </p:blipFill>
          <p:spPr bwMode="auto">
            <a:xfrm>
              <a:off x="6155" y="391"/>
              <a:ext cx="4456" cy="3322"/>
            </a:xfrm>
            <a:prstGeom prst="rect">
              <a:avLst/>
            </a:prstGeom>
            <a:noFill/>
            <a:ln w="9525">
              <a:noFill/>
              <a:miter lim="800000"/>
              <a:headEnd/>
              <a:tailEnd/>
            </a:ln>
          </p:spPr>
        </p:pic>
        <p:sp>
          <p:nvSpPr>
            <p:cNvPr id="4100" name="Freeform 4"/>
            <p:cNvSpPr>
              <a:spLocks/>
            </p:cNvSpPr>
            <p:nvPr/>
          </p:nvSpPr>
          <p:spPr bwMode="auto">
            <a:xfrm>
              <a:off x="6155" y="391"/>
              <a:ext cx="4456" cy="3322"/>
            </a:xfrm>
            <a:custGeom>
              <a:avLst/>
              <a:gdLst/>
              <a:ahLst/>
              <a:cxnLst>
                <a:cxn ang="0">
                  <a:pos x="240" y="0"/>
                </a:cxn>
                <a:cxn ang="0">
                  <a:pos x="101" y="3"/>
                </a:cxn>
                <a:cxn ang="0">
                  <a:pos x="30" y="30"/>
                </a:cxn>
                <a:cxn ang="0">
                  <a:pos x="3" y="101"/>
                </a:cxn>
                <a:cxn ang="0">
                  <a:pos x="0" y="240"/>
                </a:cxn>
                <a:cxn ang="0">
                  <a:pos x="0" y="3081"/>
                </a:cxn>
                <a:cxn ang="0">
                  <a:pos x="3" y="3220"/>
                </a:cxn>
                <a:cxn ang="0">
                  <a:pos x="30" y="3291"/>
                </a:cxn>
                <a:cxn ang="0">
                  <a:pos x="101" y="3317"/>
                </a:cxn>
                <a:cxn ang="0">
                  <a:pos x="240" y="3321"/>
                </a:cxn>
                <a:cxn ang="0">
                  <a:pos x="4215" y="3321"/>
                </a:cxn>
                <a:cxn ang="0">
                  <a:pos x="4354" y="3317"/>
                </a:cxn>
                <a:cxn ang="0">
                  <a:pos x="4425" y="3291"/>
                </a:cxn>
                <a:cxn ang="0">
                  <a:pos x="4451" y="3220"/>
                </a:cxn>
                <a:cxn ang="0">
                  <a:pos x="4455" y="3081"/>
                </a:cxn>
                <a:cxn ang="0">
                  <a:pos x="4455" y="240"/>
                </a:cxn>
                <a:cxn ang="0">
                  <a:pos x="4451" y="101"/>
                </a:cxn>
                <a:cxn ang="0">
                  <a:pos x="4425" y="30"/>
                </a:cxn>
                <a:cxn ang="0">
                  <a:pos x="4354" y="3"/>
                </a:cxn>
                <a:cxn ang="0">
                  <a:pos x="4215" y="0"/>
                </a:cxn>
                <a:cxn ang="0">
                  <a:pos x="240" y="0"/>
                </a:cxn>
              </a:cxnLst>
              <a:rect l="0" t="0" r="r" b="b"/>
              <a:pathLst>
                <a:path w="4456" h="3322">
                  <a:moveTo>
                    <a:pt x="240" y="0"/>
                  </a:moveTo>
                  <a:lnTo>
                    <a:pt x="101" y="3"/>
                  </a:lnTo>
                  <a:lnTo>
                    <a:pt x="30" y="30"/>
                  </a:lnTo>
                  <a:lnTo>
                    <a:pt x="3" y="101"/>
                  </a:lnTo>
                  <a:lnTo>
                    <a:pt x="0" y="240"/>
                  </a:lnTo>
                  <a:lnTo>
                    <a:pt x="0" y="3081"/>
                  </a:lnTo>
                  <a:lnTo>
                    <a:pt x="3" y="3220"/>
                  </a:lnTo>
                  <a:lnTo>
                    <a:pt x="30" y="3291"/>
                  </a:lnTo>
                  <a:lnTo>
                    <a:pt x="101" y="3317"/>
                  </a:lnTo>
                  <a:lnTo>
                    <a:pt x="240" y="3321"/>
                  </a:lnTo>
                  <a:lnTo>
                    <a:pt x="4215" y="3321"/>
                  </a:lnTo>
                  <a:lnTo>
                    <a:pt x="4354" y="3317"/>
                  </a:lnTo>
                  <a:lnTo>
                    <a:pt x="4425" y="3291"/>
                  </a:lnTo>
                  <a:lnTo>
                    <a:pt x="4451" y="3220"/>
                  </a:lnTo>
                  <a:lnTo>
                    <a:pt x="4455" y="3081"/>
                  </a:lnTo>
                  <a:lnTo>
                    <a:pt x="4455" y="240"/>
                  </a:lnTo>
                  <a:lnTo>
                    <a:pt x="4451" y="101"/>
                  </a:lnTo>
                  <a:lnTo>
                    <a:pt x="4425" y="30"/>
                  </a:lnTo>
                  <a:lnTo>
                    <a:pt x="4354" y="3"/>
                  </a:lnTo>
                  <a:lnTo>
                    <a:pt x="4215" y="0"/>
                  </a:lnTo>
                  <a:lnTo>
                    <a:pt x="240" y="0"/>
                  </a:lnTo>
                  <a:close/>
                </a:path>
              </a:pathLst>
            </a:custGeom>
            <a:noFill/>
            <a:ln w="50800">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01" name="Group 5"/>
          <p:cNvGrpSpPr>
            <a:grpSpLocks/>
          </p:cNvGrpSpPr>
          <p:nvPr/>
        </p:nvGrpSpPr>
        <p:grpSpPr bwMode="auto">
          <a:xfrm>
            <a:off x="5652120" y="548680"/>
            <a:ext cx="2879725" cy="2160587"/>
            <a:chOff x="1165" y="352"/>
            <a:chExt cx="4536" cy="3402"/>
          </a:xfrm>
        </p:grpSpPr>
        <p:pic>
          <p:nvPicPr>
            <p:cNvPr id="4102" name="Picture 6"/>
            <p:cNvPicPr>
              <a:picLocks noChangeAspect="1" noChangeArrowheads="1"/>
            </p:cNvPicPr>
            <p:nvPr/>
          </p:nvPicPr>
          <p:blipFill>
            <a:blip r:embed="rId3" cstate="print"/>
            <a:srcRect/>
            <a:stretch>
              <a:fillRect/>
            </a:stretch>
          </p:blipFill>
          <p:spPr bwMode="auto">
            <a:xfrm>
              <a:off x="1204" y="391"/>
              <a:ext cx="4456" cy="3322"/>
            </a:xfrm>
            <a:prstGeom prst="rect">
              <a:avLst/>
            </a:prstGeom>
            <a:noFill/>
            <a:ln w="9525">
              <a:noFill/>
              <a:miter lim="800000"/>
              <a:headEnd/>
              <a:tailEnd/>
            </a:ln>
          </p:spPr>
        </p:pic>
        <p:sp>
          <p:nvSpPr>
            <p:cNvPr id="4103" name="Freeform 7"/>
            <p:cNvSpPr>
              <a:spLocks/>
            </p:cNvSpPr>
            <p:nvPr/>
          </p:nvSpPr>
          <p:spPr bwMode="auto">
            <a:xfrm>
              <a:off x="1204" y="391"/>
              <a:ext cx="4456" cy="3322"/>
            </a:xfrm>
            <a:custGeom>
              <a:avLst/>
              <a:gdLst/>
              <a:ahLst/>
              <a:cxnLst>
                <a:cxn ang="0">
                  <a:pos x="240" y="0"/>
                </a:cxn>
                <a:cxn ang="0">
                  <a:pos x="101" y="3"/>
                </a:cxn>
                <a:cxn ang="0">
                  <a:pos x="30" y="30"/>
                </a:cxn>
                <a:cxn ang="0">
                  <a:pos x="3" y="101"/>
                </a:cxn>
                <a:cxn ang="0">
                  <a:pos x="0" y="240"/>
                </a:cxn>
                <a:cxn ang="0">
                  <a:pos x="0" y="3081"/>
                </a:cxn>
                <a:cxn ang="0">
                  <a:pos x="3" y="3220"/>
                </a:cxn>
                <a:cxn ang="0">
                  <a:pos x="30" y="3291"/>
                </a:cxn>
                <a:cxn ang="0">
                  <a:pos x="101" y="3317"/>
                </a:cxn>
                <a:cxn ang="0">
                  <a:pos x="240" y="3321"/>
                </a:cxn>
                <a:cxn ang="0">
                  <a:pos x="4215" y="3321"/>
                </a:cxn>
                <a:cxn ang="0">
                  <a:pos x="4354" y="3317"/>
                </a:cxn>
                <a:cxn ang="0">
                  <a:pos x="4425" y="3291"/>
                </a:cxn>
                <a:cxn ang="0">
                  <a:pos x="4451" y="3220"/>
                </a:cxn>
                <a:cxn ang="0">
                  <a:pos x="4455" y="3081"/>
                </a:cxn>
                <a:cxn ang="0">
                  <a:pos x="4455" y="240"/>
                </a:cxn>
                <a:cxn ang="0">
                  <a:pos x="4451" y="101"/>
                </a:cxn>
                <a:cxn ang="0">
                  <a:pos x="4425" y="30"/>
                </a:cxn>
                <a:cxn ang="0">
                  <a:pos x="4354" y="3"/>
                </a:cxn>
                <a:cxn ang="0">
                  <a:pos x="4215" y="0"/>
                </a:cxn>
                <a:cxn ang="0">
                  <a:pos x="240" y="0"/>
                </a:cxn>
              </a:cxnLst>
              <a:rect l="0" t="0" r="r" b="b"/>
              <a:pathLst>
                <a:path w="4456" h="3322">
                  <a:moveTo>
                    <a:pt x="240" y="0"/>
                  </a:moveTo>
                  <a:lnTo>
                    <a:pt x="101" y="3"/>
                  </a:lnTo>
                  <a:lnTo>
                    <a:pt x="30" y="30"/>
                  </a:lnTo>
                  <a:lnTo>
                    <a:pt x="3" y="101"/>
                  </a:lnTo>
                  <a:lnTo>
                    <a:pt x="0" y="240"/>
                  </a:lnTo>
                  <a:lnTo>
                    <a:pt x="0" y="3081"/>
                  </a:lnTo>
                  <a:lnTo>
                    <a:pt x="3" y="3220"/>
                  </a:lnTo>
                  <a:lnTo>
                    <a:pt x="30" y="3291"/>
                  </a:lnTo>
                  <a:lnTo>
                    <a:pt x="101" y="3317"/>
                  </a:lnTo>
                  <a:lnTo>
                    <a:pt x="240" y="3321"/>
                  </a:lnTo>
                  <a:lnTo>
                    <a:pt x="4215" y="3321"/>
                  </a:lnTo>
                  <a:lnTo>
                    <a:pt x="4354" y="3317"/>
                  </a:lnTo>
                  <a:lnTo>
                    <a:pt x="4425" y="3291"/>
                  </a:lnTo>
                  <a:lnTo>
                    <a:pt x="4451" y="3220"/>
                  </a:lnTo>
                  <a:lnTo>
                    <a:pt x="4455" y="3081"/>
                  </a:lnTo>
                  <a:lnTo>
                    <a:pt x="4455" y="240"/>
                  </a:lnTo>
                  <a:lnTo>
                    <a:pt x="4451" y="101"/>
                  </a:lnTo>
                  <a:lnTo>
                    <a:pt x="4425" y="30"/>
                  </a:lnTo>
                  <a:lnTo>
                    <a:pt x="4354" y="3"/>
                  </a:lnTo>
                  <a:lnTo>
                    <a:pt x="4215" y="0"/>
                  </a:lnTo>
                  <a:lnTo>
                    <a:pt x="240" y="0"/>
                  </a:lnTo>
                  <a:close/>
                </a:path>
              </a:pathLst>
            </a:custGeom>
            <a:noFill/>
            <a:ln w="50800">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 name="TextBox 5"/>
          <p:cNvSpPr txBox="1"/>
          <p:nvPr/>
        </p:nvSpPr>
        <p:spPr>
          <a:xfrm>
            <a:off x="539552" y="548680"/>
            <a:ext cx="4968552" cy="5078313"/>
          </a:xfrm>
          <a:prstGeom prst="rect">
            <a:avLst/>
          </a:prstGeom>
          <a:noFill/>
        </p:spPr>
        <p:txBody>
          <a:bodyPr wrap="square" rtlCol="0">
            <a:spAutoFit/>
          </a:bodyPr>
          <a:lstStyle/>
          <a:p>
            <a:r>
              <a:rPr lang="en-US" b="1" dirty="0" smtClean="0">
                <a:solidFill>
                  <a:srgbClr val="C00000"/>
                </a:solidFill>
              </a:rPr>
              <a:t>Set up the space</a:t>
            </a:r>
            <a:endParaRPr lang="ru-RU" b="1" dirty="0" smtClean="0">
              <a:solidFill>
                <a:srgbClr val="C00000"/>
              </a:solidFill>
            </a:endParaRPr>
          </a:p>
          <a:p>
            <a:r>
              <a:rPr lang="en-US" b="1" dirty="0" smtClean="0"/>
              <a:t> </a:t>
            </a:r>
            <a:endParaRPr lang="ru-RU" dirty="0" smtClean="0"/>
          </a:p>
          <a:p>
            <a:r>
              <a:rPr lang="en-US" dirty="0" smtClean="0"/>
              <a:t>Like any good party, you want to prepare. If you’re holding a clothes swap, you might want to set up some hangers and clothing racks or table space for folded things, and you might want to provide some space to act as a changing room for the modest guests. If you’re really </a:t>
            </a:r>
            <a:r>
              <a:rPr lang="en-US" dirty="0" err="1" smtClean="0"/>
              <a:t>organised</a:t>
            </a:r>
            <a:r>
              <a:rPr lang="en-US" dirty="0" smtClean="0"/>
              <a:t> ask people to bring bags or boxes with their names on them to cart their goodies away in.</a:t>
            </a:r>
            <a:endParaRPr lang="ru-RU" dirty="0" smtClean="0"/>
          </a:p>
          <a:p>
            <a:r>
              <a:rPr lang="en-US" dirty="0" smtClean="0"/>
              <a:t> </a:t>
            </a:r>
            <a:endParaRPr lang="ru-RU" dirty="0" smtClean="0"/>
          </a:p>
          <a:p>
            <a:r>
              <a:rPr lang="en-US" dirty="0" smtClean="0"/>
              <a:t>Just as a general rule: try to clear anything of your own that you DON’T want to swap, or you may notice an unwelcome gap where that treasured vase from your grandmother once stood.</a:t>
            </a:r>
            <a:endParaRPr lang="ru-RU" dirty="0" smtClean="0"/>
          </a:p>
          <a:p>
            <a:r>
              <a:rPr lang="en-US" dirty="0" smtClean="0"/>
              <a:t> </a:t>
            </a:r>
            <a:endParaRPr lang="ru-RU" dirty="0" smtClean="0"/>
          </a:p>
          <a:p>
            <a:r>
              <a:rPr lang="en-US" dirty="0" smtClean="0"/>
              <a:t>Good Luck!</a:t>
            </a:r>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644008" y="701808"/>
            <a:ext cx="3816424" cy="619497"/>
            <a:chOff x="720" y="720"/>
            <a:chExt cx="10466" cy="1193"/>
          </a:xfrm>
        </p:grpSpPr>
        <p:sp>
          <p:nvSpPr>
            <p:cNvPr id="5" name="Freeform 3"/>
            <p:cNvSpPr>
              <a:spLocks/>
            </p:cNvSpPr>
            <p:nvPr/>
          </p:nvSpPr>
          <p:spPr bwMode="auto">
            <a:xfrm>
              <a:off x="760" y="760"/>
              <a:ext cx="10386" cy="1113"/>
            </a:xfrm>
            <a:custGeom>
              <a:avLst/>
              <a:gdLst/>
              <a:ahLst/>
              <a:cxnLst>
                <a:cxn ang="0">
                  <a:pos x="10146" y="0"/>
                </a:cxn>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Lst>
              <a:rect l="0" t="0" r="r" b="b"/>
              <a:pathLst>
                <a:path w="10386" h="1113">
                  <a:moveTo>
                    <a:pt x="10146" y="0"/>
                  </a:moveTo>
                  <a:lnTo>
                    <a:pt x="240" y="0"/>
                  </a:ln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 name="Freeform 4"/>
            <p:cNvSpPr>
              <a:spLocks/>
            </p:cNvSpPr>
            <p:nvPr/>
          </p:nvSpPr>
          <p:spPr bwMode="auto">
            <a:xfrm>
              <a:off x="760" y="760"/>
              <a:ext cx="10386" cy="1113"/>
            </a:xfrm>
            <a:custGeom>
              <a:avLst/>
              <a:gdLst/>
              <a:ahLst/>
              <a:cxnLst>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 ang="0">
                  <a:pos x="240" y="0"/>
                </a:cxn>
              </a:cxnLst>
              <a:rect l="0" t="0" r="r" b="b"/>
              <a:pathLst>
                <a:path w="10386" h="1113">
                  <a:moveTo>
                    <a:pt x="240" y="0"/>
                  </a:move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 name="TextBox 6"/>
          <p:cNvSpPr txBox="1"/>
          <p:nvPr/>
        </p:nvSpPr>
        <p:spPr>
          <a:xfrm>
            <a:off x="4788024" y="764704"/>
            <a:ext cx="4022192" cy="861774"/>
          </a:xfrm>
          <a:prstGeom prst="rect">
            <a:avLst/>
          </a:prstGeom>
          <a:noFill/>
        </p:spPr>
        <p:txBody>
          <a:bodyPr wrap="square" rtlCol="0">
            <a:spAutoFit/>
          </a:bodyPr>
          <a:lstStyle/>
          <a:p>
            <a:r>
              <a:rPr lang="en-US" sz="3200" b="1" dirty="0" smtClean="0">
                <a:latin typeface="Book Antiqua" pitchFamily="18" charset="0"/>
              </a:rPr>
              <a:t>Mini green house</a:t>
            </a:r>
            <a:endParaRPr lang="ru-RU" sz="3200" b="1" dirty="0" smtClean="0">
              <a:latin typeface="Book Antiqua" pitchFamily="18" charset="0"/>
            </a:endParaRPr>
          </a:p>
          <a:p>
            <a:endParaRPr lang="ru-RU" dirty="0"/>
          </a:p>
        </p:txBody>
      </p:sp>
      <p:sp>
        <p:nvSpPr>
          <p:cNvPr id="8" name="Freeform 5"/>
          <p:cNvSpPr>
            <a:spLocks/>
          </p:cNvSpPr>
          <p:nvPr/>
        </p:nvSpPr>
        <p:spPr bwMode="auto">
          <a:xfrm>
            <a:off x="395536" y="476672"/>
            <a:ext cx="8352928" cy="5544616"/>
          </a:xfrm>
          <a:custGeom>
            <a:avLst/>
            <a:gdLst/>
            <a:ahLst/>
            <a:cxnLst>
              <a:cxn ang="0">
                <a:pos x="240" y="0"/>
              </a:cxn>
              <a:cxn ang="0">
                <a:pos x="101" y="3"/>
              </a:cxn>
              <a:cxn ang="0">
                <a:pos x="30" y="30"/>
              </a:cxn>
              <a:cxn ang="0">
                <a:pos x="4" y="101"/>
              </a:cxn>
              <a:cxn ang="0">
                <a:pos x="0" y="240"/>
              </a:cxn>
              <a:cxn ang="0">
                <a:pos x="0" y="12757"/>
              </a:cxn>
              <a:cxn ang="0">
                <a:pos x="4" y="12896"/>
              </a:cxn>
              <a:cxn ang="0">
                <a:pos x="30" y="12967"/>
              </a:cxn>
              <a:cxn ang="0">
                <a:pos x="101" y="12993"/>
              </a:cxn>
              <a:cxn ang="0">
                <a:pos x="240" y="12997"/>
              </a:cxn>
              <a:cxn ang="0">
                <a:pos x="10146" y="12997"/>
              </a:cxn>
              <a:cxn ang="0">
                <a:pos x="10284" y="12993"/>
              </a:cxn>
              <a:cxn ang="0">
                <a:pos x="10356" y="12967"/>
              </a:cxn>
              <a:cxn ang="0">
                <a:pos x="10382" y="12896"/>
              </a:cxn>
              <a:cxn ang="0">
                <a:pos x="10386" y="12757"/>
              </a:cxn>
              <a:cxn ang="0">
                <a:pos x="10386" y="240"/>
              </a:cxn>
              <a:cxn ang="0">
                <a:pos x="10382" y="101"/>
              </a:cxn>
              <a:cxn ang="0">
                <a:pos x="10356" y="30"/>
              </a:cxn>
              <a:cxn ang="0">
                <a:pos x="10284" y="3"/>
              </a:cxn>
              <a:cxn ang="0">
                <a:pos x="10146" y="0"/>
              </a:cxn>
              <a:cxn ang="0">
                <a:pos x="240" y="0"/>
              </a:cxn>
            </a:cxnLst>
            <a:rect l="0" t="0" r="r" b="b"/>
            <a:pathLst>
              <a:path w="10386" h="12998">
                <a:moveTo>
                  <a:pt x="240" y="0"/>
                </a:moveTo>
                <a:lnTo>
                  <a:pt x="101" y="3"/>
                </a:lnTo>
                <a:lnTo>
                  <a:pt x="30" y="30"/>
                </a:lnTo>
                <a:lnTo>
                  <a:pt x="4" y="101"/>
                </a:lnTo>
                <a:lnTo>
                  <a:pt x="0" y="240"/>
                </a:lnTo>
                <a:lnTo>
                  <a:pt x="0" y="12757"/>
                </a:lnTo>
                <a:lnTo>
                  <a:pt x="4" y="12896"/>
                </a:lnTo>
                <a:lnTo>
                  <a:pt x="30" y="12967"/>
                </a:lnTo>
                <a:lnTo>
                  <a:pt x="101" y="12993"/>
                </a:lnTo>
                <a:lnTo>
                  <a:pt x="240" y="12997"/>
                </a:lnTo>
                <a:lnTo>
                  <a:pt x="10146" y="12997"/>
                </a:lnTo>
                <a:lnTo>
                  <a:pt x="10284" y="12993"/>
                </a:lnTo>
                <a:lnTo>
                  <a:pt x="10356" y="12967"/>
                </a:lnTo>
                <a:lnTo>
                  <a:pt x="10382" y="12896"/>
                </a:lnTo>
                <a:lnTo>
                  <a:pt x="10386" y="12757"/>
                </a:lnTo>
                <a:lnTo>
                  <a:pt x="10386" y="240"/>
                </a:lnTo>
                <a:lnTo>
                  <a:pt x="10382" y="101"/>
                </a:lnTo>
                <a:lnTo>
                  <a:pt x="10356" y="30"/>
                </a:lnTo>
                <a:lnTo>
                  <a:pt x="10284" y="3"/>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4716016" y="1412776"/>
            <a:ext cx="3240360" cy="147732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You need an old plastic bottle. Cut the bottle in half. Apply the cut bottle to the plants in the pot.                                          </a:t>
            </a:r>
            <a:endParaRPr lang="ru-RU" dirty="0" smtClean="0">
              <a:effectLst>
                <a:outerShdw blurRad="38100" dist="38100" dir="2700000" algn="tl">
                  <a:srgbClr val="000000">
                    <a:alpha val="43137"/>
                  </a:srgbClr>
                </a:outerShdw>
              </a:effectLst>
            </a:endParaRPr>
          </a:p>
          <a:p>
            <a:endParaRPr lang="ru-RU" dirty="0"/>
          </a:p>
        </p:txBody>
      </p:sp>
      <p:pic>
        <p:nvPicPr>
          <p:cNvPr id="11" name="Obraz 2"/>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716016" y="3284984"/>
            <a:ext cx="3744496" cy="2520280"/>
          </a:xfrm>
          <a:prstGeom prst="rect">
            <a:avLst/>
          </a:prstGeom>
        </p:spPr>
      </p:pic>
      <p:sp>
        <p:nvSpPr>
          <p:cNvPr id="12" name="TextBox 11"/>
          <p:cNvSpPr txBox="1"/>
          <p:nvPr/>
        </p:nvSpPr>
        <p:spPr>
          <a:xfrm>
            <a:off x="755576" y="4437112"/>
            <a:ext cx="3312368" cy="1200329"/>
          </a:xfrm>
          <a:prstGeom prst="rect">
            <a:avLst/>
          </a:prstGeom>
          <a:noFill/>
        </p:spPr>
        <p:txBody>
          <a:bodyPr wrap="square" rtlCol="0">
            <a:spAutoFit/>
          </a:bodyPr>
          <a:lstStyle/>
          <a:p>
            <a:r>
              <a:rPr lang="ru-RU" dirty="0" err="1" smtClean="0">
                <a:effectLst>
                  <a:outerShdw blurRad="38100" dist="38100" dir="2700000" algn="tl">
                    <a:srgbClr val="000000">
                      <a:alpha val="43137"/>
                    </a:srgbClr>
                  </a:outerShdw>
                </a:effectLst>
              </a:rPr>
              <a:t>You</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need</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a</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glass</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bottle</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make</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a</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small</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hole</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in</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the</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cork</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Fill</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the</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bottle</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with</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water</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Twist</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and</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put</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into</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the</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pot</a:t>
            </a:r>
            <a:r>
              <a:rPr lang="ru-RU" dirty="0" smtClean="0">
                <a:effectLst>
                  <a:outerShdw blurRad="38100" dist="38100" dir="2700000" algn="tl">
                    <a:srgbClr val="000000">
                      <a:alpha val="43137"/>
                    </a:srgbClr>
                  </a:outerShdw>
                </a:effectLst>
              </a:rPr>
              <a:t>. </a:t>
            </a:r>
            <a:endParaRPr lang="ru-RU" dirty="0">
              <a:effectLst>
                <a:outerShdw blurRad="38100" dist="38100" dir="2700000" algn="tl">
                  <a:srgbClr val="000000">
                    <a:alpha val="43137"/>
                  </a:srgbClr>
                </a:outerShdw>
              </a:effectLst>
            </a:endParaRPr>
          </a:p>
        </p:txBody>
      </p:sp>
      <p:grpSp>
        <p:nvGrpSpPr>
          <p:cNvPr id="13" name="Group 2"/>
          <p:cNvGrpSpPr>
            <a:grpSpLocks/>
          </p:cNvGrpSpPr>
          <p:nvPr/>
        </p:nvGrpSpPr>
        <p:grpSpPr bwMode="auto">
          <a:xfrm>
            <a:off x="629792" y="3573024"/>
            <a:ext cx="3816424" cy="619497"/>
            <a:chOff x="720" y="720"/>
            <a:chExt cx="10466" cy="1193"/>
          </a:xfrm>
        </p:grpSpPr>
        <p:sp>
          <p:nvSpPr>
            <p:cNvPr id="14" name="Freeform 3"/>
            <p:cNvSpPr>
              <a:spLocks/>
            </p:cNvSpPr>
            <p:nvPr/>
          </p:nvSpPr>
          <p:spPr bwMode="auto">
            <a:xfrm>
              <a:off x="760" y="760"/>
              <a:ext cx="10386" cy="1113"/>
            </a:xfrm>
            <a:custGeom>
              <a:avLst/>
              <a:gdLst/>
              <a:ahLst/>
              <a:cxnLst>
                <a:cxn ang="0">
                  <a:pos x="10146" y="0"/>
                </a:cxn>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Lst>
              <a:rect l="0" t="0" r="r" b="b"/>
              <a:pathLst>
                <a:path w="10386" h="1113">
                  <a:moveTo>
                    <a:pt x="10146" y="0"/>
                  </a:moveTo>
                  <a:lnTo>
                    <a:pt x="240" y="0"/>
                  </a:ln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
            <p:cNvSpPr>
              <a:spLocks/>
            </p:cNvSpPr>
            <p:nvPr/>
          </p:nvSpPr>
          <p:spPr bwMode="auto">
            <a:xfrm>
              <a:off x="760" y="760"/>
              <a:ext cx="10386" cy="1113"/>
            </a:xfrm>
            <a:custGeom>
              <a:avLst/>
              <a:gdLst/>
              <a:ahLst/>
              <a:cxnLst>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 ang="0">
                  <a:pos x="240" y="0"/>
                </a:cxn>
              </a:cxnLst>
              <a:rect l="0" t="0" r="r" b="b"/>
              <a:pathLst>
                <a:path w="10386" h="1113">
                  <a:moveTo>
                    <a:pt x="240" y="0"/>
                  </a:move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p:cNvSpPr txBox="1"/>
          <p:nvPr/>
        </p:nvSpPr>
        <p:spPr>
          <a:xfrm>
            <a:off x="971600" y="3645024"/>
            <a:ext cx="3374120" cy="461665"/>
          </a:xfrm>
          <a:prstGeom prst="rect">
            <a:avLst/>
          </a:prstGeom>
          <a:noFill/>
        </p:spPr>
        <p:txBody>
          <a:bodyPr wrap="square" rtlCol="0">
            <a:spAutoFit/>
          </a:bodyPr>
          <a:lstStyle/>
          <a:p>
            <a:r>
              <a:rPr lang="en-US" sz="2400" b="1" dirty="0" smtClean="0">
                <a:latin typeface="Book Antiqua" pitchFamily="18" charset="0"/>
              </a:rPr>
              <a:t>Plant watering system</a:t>
            </a:r>
            <a:endParaRPr lang="ru-RU" sz="2400" b="1" dirty="0">
              <a:latin typeface="Book Antiqua" pitchFamily="18" charset="0"/>
            </a:endParaRPr>
          </a:p>
        </p:txBody>
      </p:sp>
      <p:pic>
        <p:nvPicPr>
          <p:cNvPr id="17" name="Obraz 1"/>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1560" y="620688"/>
            <a:ext cx="3292928" cy="28102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1"/>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55576" y="1700808"/>
            <a:ext cx="4259912" cy="2909132"/>
          </a:xfrm>
          <a:prstGeom prst="rect">
            <a:avLst/>
          </a:prstGeom>
        </p:spPr>
      </p:pic>
      <p:grpSp>
        <p:nvGrpSpPr>
          <p:cNvPr id="5" name="Group 2"/>
          <p:cNvGrpSpPr>
            <a:grpSpLocks/>
          </p:cNvGrpSpPr>
          <p:nvPr/>
        </p:nvGrpSpPr>
        <p:grpSpPr bwMode="auto">
          <a:xfrm>
            <a:off x="4644008" y="701808"/>
            <a:ext cx="3816424" cy="619497"/>
            <a:chOff x="720" y="720"/>
            <a:chExt cx="10466" cy="1193"/>
          </a:xfrm>
        </p:grpSpPr>
        <p:sp>
          <p:nvSpPr>
            <p:cNvPr id="6" name="Freeform 3"/>
            <p:cNvSpPr>
              <a:spLocks/>
            </p:cNvSpPr>
            <p:nvPr/>
          </p:nvSpPr>
          <p:spPr bwMode="auto">
            <a:xfrm>
              <a:off x="760" y="760"/>
              <a:ext cx="10386" cy="1113"/>
            </a:xfrm>
            <a:custGeom>
              <a:avLst/>
              <a:gdLst/>
              <a:ahLst/>
              <a:cxnLst>
                <a:cxn ang="0">
                  <a:pos x="10146" y="0"/>
                </a:cxn>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Lst>
              <a:rect l="0" t="0" r="r" b="b"/>
              <a:pathLst>
                <a:path w="10386" h="1113">
                  <a:moveTo>
                    <a:pt x="10146" y="0"/>
                  </a:moveTo>
                  <a:lnTo>
                    <a:pt x="240" y="0"/>
                  </a:ln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 name="Freeform 4"/>
            <p:cNvSpPr>
              <a:spLocks/>
            </p:cNvSpPr>
            <p:nvPr/>
          </p:nvSpPr>
          <p:spPr bwMode="auto">
            <a:xfrm>
              <a:off x="760" y="760"/>
              <a:ext cx="10386" cy="1113"/>
            </a:xfrm>
            <a:custGeom>
              <a:avLst/>
              <a:gdLst/>
              <a:ahLst/>
              <a:cxnLst>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 ang="0">
                  <a:pos x="240" y="0"/>
                </a:cxn>
              </a:cxnLst>
              <a:rect l="0" t="0" r="r" b="b"/>
              <a:pathLst>
                <a:path w="10386" h="1113">
                  <a:moveTo>
                    <a:pt x="240" y="0"/>
                  </a:move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 name="Freeform 5"/>
          <p:cNvSpPr>
            <a:spLocks/>
          </p:cNvSpPr>
          <p:nvPr/>
        </p:nvSpPr>
        <p:spPr bwMode="auto">
          <a:xfrm>
            <a:off x="395536" y="476672"/>
            <a:ext cx="8352928" cy="5976664"/>
          </a:xfrm>
          <a:custGeom>
            <a:avLst/>
            <a:gdLst/>
            <a:ahLst/>
            <a:cxnLst>
              <a:cxn ang="0">
                <a:pos x="240" y="0"/>
              </a:cxn>
              <a:cxn ang="0">
                <a:pos x="101" y="3"/>
              </a:cxn>
              <a:cxn ang="0">
                <a:pos x="30" y="30"/>
              </a:cxn>
              <a:cxn ang="0">
                <a:pos x="4" y="101"/>
              </a:cxn>
              <a:cxn ang="0">
                <a:pos x="0" y="240"/>
              </a:cxn>
              <a:cxn ang="0">
                <a:pos x="0" y="12757"/>
              </a:cxn>
              <a:cxn ang="0">
                <a:pos x="4" y="12896"/>
              </a:cxn>
              <a:cxn ang="0">
                <a:pos x="30" y="12967"/>
              </a:cxn>
              <a:cxn ang="0">
                <a:pos x="101" y="12993"/>
              </a:cxn>
              <a:cxn ang="0">
                <a:pos x="240" y="12997"/>
              </a:cxn>
              <a:cxn ang="0">
                <a:pos x="10146" y="12997"/>
              </a:cxn>
              <a:cxn ang="0">
                <a:pos x="10284" y="12993"/>
              </a:cxn>
              <a:cxn ang="0">
                <a:pos x="10356" y="12967"/>
              </a:cxn>
              <a:cxn ang="0">
                <a:pos x="10382" y="12896"/>
              </a:cxn>
              <a:cxn ang="0">
                <a:pos x="10386" y="12757"/>
              </a:cxn>
              <a:cxn ang="0">
                <a:pos x="10386" y="240"/>
              </a:cxn>
              <a:cxn ang="0">
                <a:pos x="10382" y="101"/>
              </a:cxn>
              <a:cxn ang="0">
                <a:pos x="10356" y="30"/>
              </a:cxn>
              <a:cxn ang="0">
                <a:pos x="10284" y="3"/>
              </a:cxn>
              <a:cxn ang="0">
                <a:pos x="10146" y="0"/>
              </a:cxn>
              <a:cxn ang="0">
                <a:pos x="240" y="0"/>
              </a:cxn>
            </a:cxnLst>
            <a:rect l="0" t="0" r="r" b="b"/>
            <a:pathLst>
              <a:path w="10386" h="12998">
                <a:moveTo>
                  <a:pt x="240" y="0"/>
                </a:moveTo>
                <a:lnTo>
                  <a:pt x="101" y="3"/>
                </a:lnTo>
                <a:lnTo>
                  <a:pt x="30" y="30"/>
                </a:lnTo>
                <a:lnTo>
                  <a:pt x="4" y="101"/>
                </a:lnTo>
                <a:lnTo>
                  <a:pt x="0" y="240"/>
                </a:lnTo>
                <a:lnTo>
                  <a:pt x="0" y="12757"/>
                </a:lnTo>
                <a:lnTo>
                  <a:pt x="4" y="12896"/>
                </a:lnTo>
                <a:lnTo>
                  <a:pt x="30" y="12967"/>
                </a:lnTo>
                <a:lnTo>
                  <a:pt x="101" y="12993"/>
                </a:lnTo>
                <a:lnTo>
                  <a:pt x="240" y="12997"/>
                </a:lnTo>
                <a:lnTo>
                  <a:pt x="10146" y="12997"/>
                </a:lnTo>
                <a:lnTo>
                  <a:pt x="10284" y="12993"/>
                </a:lnTo>
                <a:lnTo>
                  <a:pt x="10356" y="12967"/>
                </a:lnTo>
                <a:lnTo>
                  <a:pt x="10382" y="12896"/>
                </a:lnTo>
                <a:lnTo>
                  <a:pt x="10386" y="12757"/>
                </a:lnTo>
                <a:lnTo>
                  <a:pt x="10386" y="240"/>
                </a:lnTo>
                <a:lnTo>
                  <a:pt x="10382" y="101"/>
                </a:lnTo>
                <a:lnTo>
                  <a:pt x="10356" y="30"/>
                </a:lnTo>
                <a:lnTo>
                  <a:pt x="10284" y="3"/>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TextBox 8"/>
          <p:cNvSpPr txBox="1"/>
          <p:nvPr/>
        </p:nvSpPr>
        <p:spPr>
          <a:xfrm>
            <a:off x="5220072" y="632882"/>
            <a:ext cx="3168352" cy="707886"/>
          </a:xfrm>
          <a:prstGeom prst="rect">
            <a:avLst/>
          </a:prstGeom>
          <a:noFill/>
        </p:spPr>
        <p:txBody>
          <a:bodyPr wrap="square" rtlCol="0">
            <a:spAutoFit/>
          </a:bodyPr>
          <a:lstStyle/>
          <a:p>
            <a:r>
              <a:rPr lang="ru-RU" sz="4000" b="1" dirty="0" err="1" smtClean="0">
                <a:latin typeface="Book Antiqua" pitchFamily="18" charset="0"/>
              </a:rPr>
              <a:t>Tent</a:t>
            </a:r>
            <a:r>
              <a:rPr lang="ru-RU" sz="4000" b="1" dirty="0" smtClean="0">
                <a:latin typeface="Book Antiqua" pitchFamily="18" charset="0"/>
              </a:rPr>
              <a:t> </a:t>
            </a:r>
            <a:r>
              <a:rPr lang="ru-RU" sz="4000" b="1" dirty="0" err="1" smtClean="0">
                <a:latin typeface="Book Antiqua" pitchFamily="18" charset="0"/>
              </a:rPr>
              <a:t>lamp</a:t>
            </a:r>
            <a:endParaRPr lang="ru-RU" sz="4000" b="1" dirty="0">
              <a:latin typeface="Book Antiqua" pitchFamily="18" charset="0"/>
            </a:endParaRPr>
          </a:p>
        </p:txBody>
      </p:sp>
      <p:sp>
        <p:nvSpPr>
          <p:cNvPr id="10" name="TextBox 9"/>
          <p:cNvSpPr txBox="1"/>
          <p:nvPr/>
        </p:nvSpPr>
        <p:spPr>
          <a:xfrm>
            <a:off x="5076056" y="1844824"/>
            <a:ext cx="3384376" cy="2677656"/>
          </a:xfrm>
          <a:prstGeom prst="rect">
            <a:avLst/>
          </a:prstGeom>
          <a:noFill/>
        </p:spPr>
        <p:txBody>
          <a:bodyPr wrap="square" rtlCol="0">
            <a:spAutoFit/>
          </a:bodyPr>
          <a:lstStyle/>
          <a:p>
            <a:r>
              <a:rPr lang="ru-RU" sz="2800" dirty="0" err="1" smtClean="0">
                <a:effectLst>
                  <a:outerShdw blurRad="38100" dist="38100" dir="2700000" algn="tl">
                    <a:srgbClr val="000000">
                      <a:alpha val="43137"/>
                    </a:srgbClr>
                  </a:outerShdw>
                </a:effectLst>
              </a:rPr>
              <a:t>You</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need</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a</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plastic</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bottle</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and</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a</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head</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torch</a:t>
            </a:r>
            <a:r>
              <a:rPr lang="ru-RU" sz="2800" dirty="0" smtClean="0">
                <a:effectLst>
                  <a:outerShdw blurRad="38100" dist="38100" dir="2700000" algn="tl">
                    <a:srgbClr val="000000">
                      <a:alpha val="43137"/>
                    </a:srgbClr>
                  </a:outerShdw>
                </a:effectLst>
              </a:rPr>
              <a:t>.</a:t>
            </a:r>
          </a:p>
          <a:p>
            <a:r>
              <a:rPr lang="ru-RU" sz="2800" dirty="0" err="1" smtClean="0">
                <a:effectLst>
                  <a:outerShdw blurRad="38100" dist="38100" dir="2700000" algn="tl">
                    <a:srgbClr val="000000">
                      <a:alpha val="43137"/>
                    </a:srgbClr>
                  </a:outerShdw>
                </a:effectLst>
              </a:rPr>
              <a:t>Pour</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water</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into</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the</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bottle</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Put</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a</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flashlight</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on</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the</a:t>
            </a:r>
            <a:r>
              <a:rPr lang="ru-RU" sz="2800" dirty="0" smtClean="0">
                <a:effectLst>
                  <a:outerShdw blurRad="38100" dist="38100" dir="2700000" algn="tl">
                    <a:srgbClr val="000000">
                      <a:alpha val="43137"/>
                    </a:srgbClr>
                  </a:outerShdw>
                </a:effectLst>
              </a:rPr>
              <a:t> </a:t>
            </a:r>
            <a:r>
              <a:rPr lang="ru-RU" sz="2800" dirty="0" err="1" smtClean="0">
                <a:effectLst>
                  <a:outerShdw blurRad="38100" dist="38100" dir="2700000" algn="tl">
                    <a:srgbClr val="000000">
                      <a:alpha val="43137"/>
                    </a:srgbClr>
                  </a:outerShdw>
                </a:effectLst>
              </a:rPr>
              <a:t>bottle</a:t>
            </a:r>
            <a:endParaRPr lang="ru-RU" sz="2800"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395536" y="188640"/>
            <a:ext cx="8352928" cy="6264696"/>
          </a:xfrm>
          <a:custGeom>
            <a:avLst/>
            <a:gdLst/>
            <a:ahLst/>
            <a:cxnLst>
              <a:cxn ang="0">
                <a:pos x="240" y="0"/>
              </a:cxn>
              <a:cxn ang="0">
                <a:pos x="101" y="3"/>
              </a:cxn>
              <a:cxn ang="0">
                <a:pos x="30" y="30"/>
              </a:cxn>
              <a:cxn ang="0">
                <a:pos x="4" y="101"/>
              </a:cxn>
              <a:cxn ang="0">
                <a:pos x="0" y="240"/>
              </a:cxn>
              <a:cxn ang="0">
                <a:pos x="0" y="12757"/>
              </a:cxn>
              <a:cxn ang="0">
                <a:pos x="4" y="12896"/>
              </a:cxn>
              <a:cxn ang="0">
                <a:pos x="30" y="12967"/>
              </a:cxn>
              <a:cxn ang="0">
                <a:pos x="101" y="12993"/>
              </a:cxn>
              <a:cxn ang="0">
                <a:pos x="240" y="12997"/>
              </a:cxn>
              <a:cxn ang="0">
                <a:pos x="10146" y="12997"/>
              </a:cxn>
              <a:cxn ang="0">
                <a:pos x="10284" y="12993"/>
              </a:cxn>
              <a:cxn ang="0">
                <a:pos x="10356" y="12967"/>
              </a:cxn>
              <a:cxn ang="0">
                <a:pos x="10382" y="12896"/>
              </a:cxn>
              <a:cxn ang="0">
                <a:pos x="10386" y="12757"/>
              </a:cxn>
              <a:cxn ang="0">
                <a:pos x="10386" y="240"/>
              </a:cxn>
              <a:cxn ang="0">
                <a:pos x="10382" y="101"/>
              </a:cxn>
              <a:cxn ang="0">
                <a:pos x="10356" y="30"/>
              </a:cxn>
              <a:cxn ang="0">
                <a:pos x="10284" y="3"/>
              </a:cxn>
              <a:cxn ang="0">
                <a:pos x="10146" y="0"/>
              </a:cxn>
              <a:cxn ang="0">
                <a:pos x="240" y="0"/>
              </a:cxn>
            </a:cxnLst>
            <a:rect l="0" t="0" r="r" b="b"/>
            <a:pathLst>
              <a:path w="10386" h="12998">
                <a:moveTo>
                  <a:pt x="240" y="0"/>
                </a:moveTo>
                <a:lnTo>
                  <a:pt x="101" y="3"/>
                </a:lnTo>
                <a:lnTo>
                  <a:pt x="30" y="30"/>
                </a:lnTo>
                <a:lnTo>
                  <a:pt x="4" y="101"/>
                </a:lnTo>
                <a:lnTo>
                  <a:pt x="0" y="240"/>
                </a:lnTo>
                <a:lnTo>
                  <a:pt x="0" y="12757"/>
                </a:lnTo>
                <a:lnTo>
                  <a:pt x="4" y="12896"/>
                </a:lnTo>
                <a:lnTo>
                  <a:pt x="30" y="12967"/>
                </a:lnTo>
                <a:lnTo>
                  <a:pt x="101" y="12993"/>
                </a:lnTo>
                <a:lnTo>
                  <a:pt x="240" y="12997"/>
                </a:lnTo>
                <a:lnTo>
                  <a:pt x="10146" y="12997"/>
                </a:lnTo>
                <a:lnTo>
                  <a:pt x="10284" y="12993"/>
                </a:lnTo>
                <a:lnTo>
                  <a:pt x="10356" y="12967"/>
                </a:lnTo>
                <a:lnTo>
                  <a:pt x="10382" y="12896"/>
                </a:lnTo>
                <a:lnTo>
                  <a:pt x="10386" y="12757"/>
                </a:lnTo>
                <a:lnTo>
                  <a:pt x="10386" y="240"/>
                </a:lnTo>
                <a:lnTo>
                  <a:pt x="10382" y="101"/>
                </a:lnTo>
                <a:lnTo>
                  <a:pt x="10356" y="30"/>
                </a:lnTo>
                <a:lnTo>
                  <a:pt x="10284" y="3"/>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2"/>
          <p:cNvGrpSpPr>
            <a:grpSpLocks/>
          </p:cNvGrpSpPr>
          <p:nvPr/>
        </p:nvGrpSpPr>
        <p:grpSpPr bwMode="auto">
          <a:xfrm>
            <a:off x="4644008" y="404664"/>
            <a:ext cx="3816424" cy="619497"/>
            <a:chOff x="720" y="720"/>
            <a:chExt cx="10466" cy="1193"/>
          </a:xfrm>
        </p:grpSpPr>
        <p:sp>
          <p:nvSpPr>
            <p:cNvPr id="6" name="Freeform 3"/>
            <p:cNvSpPr>
              <a:spLocks/>
            </p:cNvSpPr>
            <p:nvPr/>
          </p:nvSpPr>
          <p:spPr bwMode="auto">
            <a:xfrm>
              <a:off x="760" y="760"/>
              <a:ext cx="10386" cy="1113"/>
            </a:xfrm>
            <a:custGeom>
              <a:avLst/>
              <a:gdLst/>
              <a:ahLst/>
              <a:cxnLst>
                <a:cxn ang="0">
                  <a:pos x="10146" y="0"/>
                </a:cxn>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Lst>
              <a:rect l="0" t="0" r="r" b="b"/>
              <a:pathLst>
                <a:path w="10386" h="1113">
                  <a:moveTo>
                    <a:pt x="10146" y="0"/>
                  </a:moveTo>
                  <a:lnTo>
                    <a:pt x="240" y="0"/>
                  </a:ln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 name="Freeform 4"/>
            <p:cNvSpPr>
              <a:spLocks/>
            </p:cNvSpPr>
            <p:nvPr/>
          </p:nvSpPr>
          <p:spPr bwMode="auto">
            <a:xfrm>
              <a:off x="760" y="760"/>
              <a:ext cx="10386" cy="1113"/>
            </a:xfrm>
            <a:custGeom>
              <a:avLst/>
              <a:gdLst/>
              <a:ahLst/>
              <a:cxnLst>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 ang="0">
                  <a:pos x="240" y="0"/>
                </a:cxn>
              </a:cxnLst>
              <a:rect l="0" t="0" r="r" b="b"/>
              <a:pathLst>
                <a:path w="10386" h="1113">
                  <a:moveTo>
                    <a:pt x="240" y="0"/>
                  </a:move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 name="TextBox 7"/>
          <p:cNvSpPr txBox="1"/>
          <p:nvPr/>
        </p:nvSpPr>
        <p:spPr>
          <a:xfrm>
            <a:off x="4932040" y="467560"/>
            <a:ext cx="4464496" cy="461665"/>
          </a:xfrm>
          <a:prstGeom prst="rect">
            <a:avLst/>
          </a:prstGeom>
          <a:noFill/>
        </p:spPr>
        <p:txBody>
          <a:bodyPr wrap="square" rtlCol="0">
            <a:spAutoFit/>
          </a:bodyPr>
          <a:lstStyle/>
          <a:p>
            <a:r>
              <a:rPr lang="pl-PL" sz="2400" b="1" dirty="0" smtClean="0">
                <a:latin typeface="Book Antiqua" pitchFamily="18" charset="0"/>
              </a:rPr>
              <a:t>Mod </a:t>
            </a:r>
            <a:r>
              <a:rPr lang="pl-PL" sz="2400" b="1" dirty="0" smtClean="0">
                <a:latin typeface="Book Antiqua" pitchFamily="18" charset="0"/>
              </a:rPr>
              <a:t>Podge</a:t>
            </a:r>
            <a:r>
              <a:rPr lang="en-US" sz="2400" b="1" dirty="0" smtClean="0">
                <a:latin typeface="Book Antiqua" pitchFamily="18" charset="0"/>
              </a:rPr>
              <a:t> </a:t>
            </a:r>
            <a:r>
              <a:rPr lang="pl-PL" sz="2400" b="1" dirty="0" smtClean="0">
                <a:latin typeface="Book Antiqua" pitchFamily="18" charset="0"/>
              </a:rPr>
              <a:t>Clipboard</a:t>
            </a:r>
            <a:endParaRPr lang="ru-RU" sz="2400" b="1" dirty="0">
              <a:latin typeface="Book Antiqua" pitchFamily="18" charset="0"/>
            </a:endParaRPr>
          </a:p>
        </p:txBody>
      </p:sp>
      <p:pic>
        <p:nvPicPr>
          <p:cNvPr id="9" name="Obraz 3" descr="FullSizeRender_2"/>
          <p:cNvPicPr/>
          <p:nvPr/>
        </p:nvPicPr>
        <p:blipFill>
          <a:blip r:embed="rId2"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148064" y="3068960"/>
            <a:ext cx="2808312" cy="3096344"/>
          </a:xfrm>
          <a:prstGeom prst="rect">
            <a:avLst/>
          </a:prstGeom>
          <a:noFill/>
          <a:ln>
            <a:noFill/>
          </a:ln>
        </p:spPr>
      </p:pic>
      <p:pic>
        <p:nvPicPr>
          <p:cNvPr id="10" name="Obraz 2" descr="FullSizeRender"/>
          <p:cNvPicPr/>
          <p:nvPr/>
        </p:nvPicPr>
        <p:blipFill>
          <a:blip r:embed="rId3"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9552" y="332656"/>
            <a:ext cx="3524250" cy="3524250"/>
          </a:xfrm>
          <a:prstGeom prst="rect">
            <a:avLst/>
          </a:prstGeom>
          <a:noFill/>
          <a:ln>
            <a:noFill/>
          </a:ln>
        </p:spPr>
      </p:pic>
      <p:sp>
        <p:nvSpPr>
          <p:cNvPr id="11" name="TextBox 10"/>
          <p:cNvSpPr txBox="1"/>
          <p:nvPr/>
        </p:nvSpPr>
        <p:spPr>
          <a:xfrm>
            <a:off x="5148064" y="1059120"/>
            <a:ext cx="4320480" cy="2369880"/>
          </a:xfrm>
          <a:prstGeom prst="rect">
            <a:avLst/>
          </a:prstGeom>
          <a:noFill/>
        </p:spPr>
        <p:txBody>
          <a:bodyPr wrap="square" rtlCol="0">
            <a:spAutoFit/>
          </a:bodyPr>
          <a:lstStyle/>
          <a:p>
            <a:r>
              <a:rPr lang="pl-PL" sz="1600" dirty="0" smtClean="0">
                <a:solidFill>
                  <a:srgbClr val="C00000"/>
                </a:solidFill>
              </a:rPr>
              <a:t>Supplies Needed:</a:t>
            </a:r>
            <a:endParaRPr lang="ru-RU" sz="1600" dirty="0" smtClean="0">
              <a:solidFill>
                <a:srgbClr val="C00000"/>
              </a:solidFill>
            </a:endParaRPr>
          </a:p>
          <a:p>
            <a:r>
              <a:rPr lang="pl-PL" sz="1200" dirty="0" smtClean="0"/>
              <a:t> </a:t>
            </a:r>
            <a:endParaRPr lang="ru-RU" sz="1200" dirty="0" smtClean="0"/>
          </a:p>
          <a:p>
            <a:r>
              <a:rPr lang="pl-PL" sz="1200" dirty="0" smtClean="0"/>
              <a:t>6 clipboards</a:t>
            </a:r>
            <a:endParaRPr lang="ru-RU" sz="1200" dirty="0" smtClean="0"/>
          </a:p>
          <a:p>
            <a:r>
              <a:rPr lang="pl-PL" sz="1200" dirty="0" smtClean="0"/>
              <a:t>Painter’s tape or masking tape</a:t>
            </a:r>
            <a:endParaRPr lang="ru-RU" sz="1200" dirty="0" smtClean="0"/>
          </a:p>
          <a:p>
            <a:r>
              <a:rPr lang="pl-PL" sz="1200" dirty="0" smtClean="0"/>
              <a:t>Waverly Inspirations craft paint</a:t>
            </a:r>
            <a:endParaRPr lang="ru-RU" sz="1200" dirty="0" smtClean="0"/>
          </a:p>
          <a:p>
            <a:r>
              <a:rPr lang="pl-PL" sz="1200" dirty="0" smtClean="0"/>
              <a:t>Waverly Inspirations fabrics</a:t>
            </a:r>
            <a:endParaRPr lang="ru-RU" sz="1200" dirty="0" smtClean="0"/>
          </a:p>
          <a:p>
            <a:r>
              <a:rPr lang="pl-PL" sz="1200" dirty="0" smtClean="0"/>
              <a:t>Mod Podge, Matte</a:t>
            </a:r>
            <a:endParaRPr lang="ru-RU" sz="1200" dirty="0" smtClean="0"/>
          </a:p>
          <a:p>
            <a:r>
              <a:rPr lang="pl-PL" sz="1200" dirty="0" smtClean="0"/>
              <a:t>Paint brush</a:t>
            </a:r>
            <a:endParaRPr lang="ru-RU" sz="1200" dirty="0" smtClean="0"/>
          </a:p>
          <a:p>
            <a:r>
              <a:rPr lang="pl-PL" sz="1200" dirty="0" smtClean="0"/>
              <a:t>Scissors or rotary cutter</a:t>
            </a:r>
            <a:endParaRPr lang="ru-RU" sz="1200" dirty="0" smtClean="0"/>
          </a:p>
          <a:p>
            <a:r>
              <a:rPr lang="pl-PL" dirty="0" smtClean="0"/>
              <a:t> </a:t>
            </a:r>
            <a:endParaRPr lang="ru-RU" dirty="0" smtClean="0"/>
          </a:p>
          <a:p>
            <a:endParaRPr lang="ru-RU" dirty="0"/>
          </a:p>
        </p:txBody>
      </p:sp>
      <p:sp>
        <p:nvSpPr>
          <p:cNvPr id="12" name="TextBox 11"/>
          <p:cNvSpPr txBox="1"/>
          <p:nvPr/>
        </p:nvSpPr>
        <p:spPr>
          <a:xfrm>
            <a:off x="539552" y="3903345"/>
            <a:ext cx="4248472" cy="2739211"/>
          </a:xfrm>
          <a:prstGeom prst="rect">
            <a:avLst/>
          </a:prstGeom>
          <a:noFill/>
        </p:spPr>
        <p:txBody>
          <a:bodyPr wrap="square" rtlCol="0">
            <a:spAutoFit/>
          </a:bodyPr>
          <a:lstStyle/>
          <a:p>
            <a:r>
              <a:rPr lang="pl-PL" sz="1400" dirty="0" smtClean="0"/>
              <a:t>Step 1: Place tape underneath the clipping mechanism of your clipboard and paint the tops of your boards. Promptly remove the tape before the paint is dry. Painting the tops of your boards adds a fun design element and also makes this craft easier. Now you don’t have to worry about cutting the fabric around the clips! </a:t>
            </a:r>
            <a:endParaRPr lang="ru-RU" sz="1400" dirty="0" smtClean="0"/>
          </a:p>
          <a:p>
            <a:r>
              <a:rPr lang="pl-PL" sz="1400" dirty="0" smtClean="0"/>
              <a:t>Step 2: Cut your fabric to size. Using a disposable foam craft brush, paint on a layer of Mod Podge. I find it works best to cover both the board and the wrong-side of the material before positioning the fabric on the board.</a:t>
            </a:r>
            <a:endParaRPr lang="ru-RU" sz="1400"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395536" y="188640"/>
            <a:ext cx="8352928" cy="6264696"/>
          </a:xfrm>
          <a:custGeom>
            <a:avLst/>
            <a:gdLst/>
            <a:ahLst/>
            <a:cxnLst>
              <a:cxn ang="0">
                <a:pos x="240" y="0"/>
              </a:cxn>
              <a:cxn ang="0">
                <a:pos x="101" y="3"/>
              </a:cxn>
              <a:cxn ang="0">
                <a:pos x="30" y="30"/>
              </a:cxn>
              <a:cxn ang="0">
                <a:pos x="4" y="101"/>
              </a:cxn>
              <a:cxn ang="0">
                <a:pos x="0" y="240"/>
              </a:cxn>
              <a:cxn ang="0">
                <a:pos x="0" y="12757"/>
              </a:cxn>
              <a:cxn ang="0">
                <a:pos x="4" y="12896"/>
              </a:cxn>
              <a:cxn ang="0">
                <a:pos x="30" y="12967"/>
              </a:cxn>
              <a:cxn ang="0">
                <a:pos x="101" y="12993"/>
              </a:cxn>
              <a:cxn ang="0">
                <a:pos x="240" y="12997"/>
              </a:cxn>
              <a:cxn ang="0">
                <a:pos x="10146" y="12997"/>
              </a:cxn>
              <a:cxn ang="0">
                <a:pos x="10284" y="12993"/>
              </a:cxn>
              <a:cxn ang="0">
                <a:pos x="10356" y="12967"/>
              </a:cxn>
              <a:cxn ang="0">
                <a:pos x="10382" y="12896"/>
              </a:cxn>
              <a:cxn ang="0">
                <a:pos x="10386" y="12757"/>
              </a:cxn>
              <a:cxn ang="0">
                <a:pos x="10386" y="240"/>
              </a:cxn>
              <a:cxn ang="0">
                <a:pos x="10382" y="101"/>
              </a:cxn>
              <a:cxn ang="0">
                <a:pos x="10356" y="30"/>
              </a:cxn>
              <a:cxn ang="0">
                <a:pos x="10284" y="3"/>
              </a:cxn>
              <a:cxn ang="0">
                <a:pos x="10146" y="0"/>
              </a:cxn>
              <a:cxn ang="0">
                <a:pos x="240" y="0"/>
              </a:cxn>
            </a:cxnLst>
            <a:rect l="0" t="0" r="r" b="b"/>
            <a:pathLst>
              <a:path w="10386" h="12998">
                <a:moveTo>
                  <a:pt x="240" y="0"/>
                </a:moveTo>
                <a:lnTo>
                  <a:pt x="101" y="3"/>
                </a:lnTo>
                <a:lnTo>
                  <a:pt x="30" y="30"/>
                </a:lnTo>
                <a:lnTo>
                  <a:pt x="4" y="101"/>
                </a:lnTo>
                <a:lnTo>
                  <a:pt x="0" y="240"/>
                </a:lnTo>
                <a:lnTo>
                  <a:pt x="0" y="12757"/>
                </a:lnTo>
                <a:lnTo>
                  <a:pt x="4" y="12896"/>
                </a:lnTo>
                <a:lnTo>
                  <a:pt x="30" y="12967"/>
                </a:lnTo>
                <a:lnTo>
                  <a:pt x="101" y="12993"/>
                </a:lnTo>
                <a:lnTo>
                  <a:pt x="240" y="12997"/>
                </a:lnTo>
                <a:lnTo>
                  <a:pt x="10146" y="12997"/>
                </a:lnTo>
                <a:lnTo>
                  <a:pt x="10284" y="12993"/>
                </a:lnTo>
                <a:lnTo>
                  <a:pt x="10356" y="12967"/>
                </a:lnTo>
                <a:lnTo>
                  <a:pt x="10382" y="12896"/>
                </a:lnTo>
                <a:lnTo>
                  <a:pt x="10386" y="12757"/>
                </a:lnTo>
                <a:lnTo>
                  <a:pt x="10386" y="240"/>
                </a:lnTo>
                <a:lnTo>
                  <a:pt x="10382" y="101"/>
                </a:lnTo>
                <a:lnTo>
                  <a:pt x="10356" y="30"/>
                </a:lnTo>
                <a:lnTo>
                  <a:pt x="10284" y="3"/>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2"/>
          <p:cNvGrpSpPr>
            <a:grpSpLocks/>
          </p:cNvGrpSpPr>
          <p:nvPr/>
        </p:nvGrpSpPr>
        <p:grpSpPr bwMode="auto">
          <a:xfrm>
            <a:off x="683568" y="404664"/>
            <a:ext cx="3816424" cy="619497"/>
            <a:chOff x="720" y="720"/>
            <a:chExt cx="10466" cy="1193"/>
          </a:xfrm>
        </p:grpSpPr>
        <p:sp>
          <p:nvSpPr>
            <p:cNvPr id="6" name="Freeform 3"/>
            <p:cNvSpPr>
              <a:spLocks/>
            </p:cNvSpPr>
            <p:nvPr/>
          </p:nvSpPr>
          <p:spPr bwMode="auto">
            <a:xfrm>
              <a:off x="760" y="760"/>
              <a:ext cx="10386" cy="1113"/>
            </a:xfrm>
            <a:custGeom>
              <a:avLst/>
              <a:gdLst/>
              <a:ahLst/>
              <a:cxnLst>
                <a:cxn ang="0">
                  <a:pos x="10146" y="0"/>
                </a:cxn>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Lst>
              <a:rect l="0" t="0" r="r" b="b"/>
              <a:pathLst>
                <a:path w="10386" h="1113">
                  <a:moveTo>
                    <a:pt x="10146" y="0"/>
                  </a:moveTo>
                  <a:lnTo>
                    <a:pt x="240" y="0"/>
                  </a:ln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 name="Freeform 4"/>
            <p:cNvSpPr>
              <a:spLocks/>
            </p:cNvSpPr>
            <p:nvPr/>
          </p:nvSpPr>
          <p:spPr bwMode="auto">
            <a:xfrm>
              <a:off x="760" y="760"/>
              <a:ext cx="10386" cy="1113"/>
            </a:xfrm>
            <a:custGeom>
              <a:avLst/>
              <a:gdLst/>
              <a:ahLst/>
              <a:cxnLst>
                <a:cxn ang="0">
                  <a:pos x="240" y="0"/>
                </a:cxn>
                <a:cxn ang="0">
                  <a:pos x="101" y="4"/>
                </a:cxn>
                <a:cxn ang="0">
                  <a:pos x="30" y="30"/>
                </a:cxn>
                <a:cxn ang="0">
                  <a:pos x="4" y="101"/>
                </a:cxn>
                <a:cxn ang="0">
                  <a:pos x="0" y="240"/>
                </a:cxn>
                <a:cxn ang="0">
                  <a:pos x="0" y="873"/>
                </a:cxn>
                <a:cxn ang="0">
                  <a:pos x="4" y="1011"/>
                </a:cxn>
                <a:cxn ang="0">
                  <a:pos x="30" y="1083"/>
                </a:cxn>
                <a:cxn ang="0">
                  <a:pos x="101" y="1109"/>
                </a:cxn>
                <a:cxn ang="0">
                  <a:pos x="240" y="1113"/>
                </a:cxn>
                <a:cxn ang="0">
                  <a:pos x="10146" y="1113"/>
                </a:cxn>
                <a:cxn ang="0">
                  <a:pos x="10284" y="1109"/>
                </a:cxn>
                <a:cxn ang="0">
                  <a:pos x="10356" y="1083"/>
                </a:cxn>
                <a:cxn ang="0">
                  <a:pos x="10382" y="1011"/>
                </a:cxn>
                <a:cxn ang="0">
                  <a:pos x="10386" y="873"/>
                </a:cxn>
                <a:cxn ang="0">
                  <a:pos x="10386" y="240"/>
                </a:cxn>
                <a:cxn ang="0">
                  <a:pos x="10382" y="101"/>
                </a:cxn>
                <a:cxn ang="0">
                  <a:pos x="10356" y="30"/>
                </a:cxn>
                <a:cxn ang="0">
                  <a:pos x="10284" y="4"/>
                </a:cxn>
                <a:cxn ang="0">
                  <a:pos x="10146" y="0"/>
                </a:cxn>
                <a:cxn ang="0">
                  <a:pos x="240" y="0"/>
                </a:cxn>
              </a:cxnLst>
              <a:rect l="0" t="0" r="r" b="b"/>
              <a:pathLst>
                <a:path w="10386" h="1113">
                  <a:moveTo>
                    <a:pt x="240" y="0"/>
                  </a:moveTo>
                  <a:lnTo>
                    <a:pt x="101" y="4"/>
                  </a:lnTo>
                  <a:lnTo>
                    <a:pt x="30" y="30"/>
                  </a:lnTo>
                  <a:lnTo>
                    <a:pt x="4" y="101"/>
                  </a:lnTo>
                  <a:lnTo>
                    <a:pt x="0" y="240"/>
                  </a:lnTo>
                  <a:lnTo>
                    <a:pt x="0" y="873"/>
                  </a:lnTo>
                  <a:lnTo>
                    <a:pt x="4" y="1011"/>
                  </a:lnTo>
                  <a:lnTo>
                    <a:pt x="30" y="1083"/>
                  </a:lnTo>
                  <a:lnTo>
                    <a:pt x="101" y="1109"/>
                  </a:lnTo>
                  <a:lnTo>
                    <a:pt x="240" y="1113"/>
                  </a:lnTo>
                  <a:lnTo>
                    <a:pt x="10146" y="1113"/>
                  </a:lnTo>
                  <a:lnTo>
                    <a:pt x="10284" y="1109"/>
                  </a:lnTo>
                  <a:lnTo>
                    <a:pt x="10356" y="1083"/>
                  </a:lnTo>
                  <a:lnTo>
                    <a:pt x="10382" y="1011"/>
                  </a:lnTo>
                  <a:lnTo>
                    <a:pt x="10386" y="873"/>
                  </a:lnTo>
                  <a:lnTo>
                    <a:pt x="10386" y="240"/>
                  </a:lnTo>
                  <a:lnTo>
                    <a:pt x="10382" y="101"/>
                  </a:lnTo>
                  <a:lnTo>
                    <a:pt x="10356" y="30"/>
                  </a:lnTo>
                  <a:lnTo>
                    <a:pt x="10284" y="4"/>
                  </a:lnTo>
                  <a:lnTo>
                    <a:pt x="10146" y="0"/>
                  </a:lnTo>
                  <a:lnTo>
                    <a:pt x="240" y="0"/>
                  </a:lnTo>
                  <a:close/>
                </a:path>
              </a:pathLst>
            </a:custGeom>
            <a:noFill/>
            <a:ln w="50800">
              <a:solidFill>
                <a:srgbClr val="8DC63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 name="TextBox 7"/>
          <p:cNvSpPr txBox="1"/>
          <p:nvPr/>
        </p:nvSpPr>
        <p:spPr>
          <a:xfrm>
            <a:off x="971600" y="467560"/>
            <a:ext cx="4464496" cy="461665"/>
          </a:xfrm>
          <a:prstGeom prst="rect">
            <a:avLst/>
          </a:prstGeom>
          <a:noFill/>
        </p:spPr>
        <p:txBody>
          <a:bodyPr wrap="square" rtlCol="0">
            <a:spAutoFit/>
          </a:bodyPr>
          <a:lstStyle/>
          <a:p>
            <a:r>
              <a:rPr lang="pl-PL" sz="2400" b="1" dirty="0" smtClean="0">
                <a:latin typeface="Book Antiqua" pitchFamily="18" charset="0"/>
              </a:rPr>
              <a:t>Mod </a:t>
            </a:r>
            <a:r>
              <a:rPr lang="pl-PL" sz="2400" b="1" dirty="0" smtClean="0">
                <a:latin typeface="Book Antiqua" pitchFamily="18" charset="0"/>
              </a:rPr>
              <a:t>Podge</a:t>
            </a:r>
            <a:r>
              <a:rPr lang="en-US" sz="2400" b="1" dirty="0" smtClean="0">
                <a:latin typeface="Book Antiqua" pitchFamily="18" charset="0"/>
              </a:rPr>
              <a:t> Tin Cans</a:t>
            </a:r>
            <a:endParaRPr lang="ru-RU" sz="2400" b="1" dirty="0">
              <a:latin typeface="Book Antiqua" pitchFamily="18" charset="0"/>
            </a:endParaRPr>
          </a:p>
        </p:txBody>
      </p:sp>
      <p:pic>
        <p:nvPicPr>
          <p:cNvPr id="9" name="Obraz 2" descr="DIY Dorm School Supplies-12"/>
          <p:cNvPicPr/>
          <p:nvPr/>
        </p:nvPicPr>
        <p:blipFill rotWithShape="1">
          <a:blip r:embed="rId2"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b="3666"/>
          <a:stretch/>
        </p:blipFill>
        <p:spPr bwMode="auto">
          <a:xfrm>
            <a:off x="899592" y="3068960"/>
            <a:ext cx="2239080" cy="3251997"/>
          </a:xfrm>
          <a:prstGeom prst="rect">
            <a:avLst/>
          </a:prstGeom>
          <a:noFill/>
          <a:ln>
            <a:noFill/>
          </a:ln>
          <a:extLst>
            <a:ext uri="{53640926-AAD7-44D8-BBD7-CCE9431645EC}">
              <a14:shadowObscured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0" name="Obraz 1" descr="IMG_6301"/>
          <p:cNvPicPr/>
          <p:nvPr/>
        </p:nvPicPr>
        <p:blipFill>
          <a:blip r:embed="rId3"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76056" y="476672"/>
            <a:ext cx="3225127" cy="3225127"/>
          </a:xfrm>
          <a:prstGeom prst="rect">
            <a:avLst/>
          </a:prstGeom>
          <a:noFill/>
          <a:ln>
            <a:noFill/>
          </a:ln>
        </p:spPr>
      </p:pic>
      <p:sp>
        <p:nvSpPr>
          <p:cNvPr id="11" name="TextBox 10"/>
          <p:cNvSpPr txBox="1"/>
          <p:nvPr/>
        </p:nvSpPr>
        <p:spPr>
          <a:xfrm>
            <a:off x="827584" y="1196752"/>
            <a:ext cx="3960440" cy="2123658"/>
          </a:xfrm>
          <a:prstGeom prst="rect">
            <a:avLst/>
          </a:prstGeom>
          <a:noFill/>
        </p:spPr>
        <p:txBody>
          <a:bodyPr wrap="square" rtlCol="0">
            <a:spAutoFit/>
          </a:bodyPr>
          <a:lstStyle/>
          <a:p>
            <a:r>
              <a:rPr lang="pl-PL" sz="1600" dirty="0" smtClean="0">
                <a:solidFill>
                  <a:srgbClr val="C00000"/>
                </a:solidFill>
              </a:rPr>
              <a:t>Supplies Needed:</a:t>
            </a:r>
            <a:endParaRPr lang="ru-RU" sz="1600" dirty="0" smtClean="0">
              <a:solidFill>
                <a:srgbClr val="C00000"/>
              </a:solidFill>
            </a:endParaRPr>
          </a:p>
          <a:p>
            <a:r>
              <a:rPr lang="pl-PL" sz="1600" dirty="0" smtClean="0"/>
              <a:t> </a:t>
            </a:r>
            <a:endParaRPr lang="ru-RU" sz="1600" dirty="0" smtClean="0"/>
          </a:p>
          <a:p>
            <a:r>
              <a:rPr lang="pl-PL" sz="1600" dirty="0" smtClean="0">
                <a:effectLst>
                  <a:outerShdw blurRad="38100" dist="38100" dir="2700000" algn="tl">
                    <a:srgbClr val="000000">
                      <a:alpha val="43137"/>
                    </a:srgbClr>
                  </a:outerShdw>
                </a:effectLst>
              </a:rPr>
              <a:t>Clean and dry tin cans pulled from recycling.</a:t>
            </a:r>
            <a:endParaRPr lang="ru-RU" sz="1600" dirty="0" smtClean="0">
              <a:effectLst>
                <a:outerShdw blurRad="38100" dist="38100" dir="2700000" algn="tl">
                  <a:srgbClr val="000000">
                    <a:alpha val="43137"/>
                  </a:srgbClr>
                </a:outerShdw>
              </a:effectLst>
            </a:endParaRPr>
          </a:p>
          <a:p>
            <a:r>
              <a:rPr lang="pl-PL" sz="1600" dirty="0" smtClean="0">
                <a:effectLst>
                  <a:outerShdw blurRad="38100" dist="38100" dir="2700000" algn="tl">
                    <a:srgbClr val="000000">
                      <a:alpha val="43137"/>
                    </a:srgbClr>
                  </a:outerShdw>
                </a:effectLst>
              </a:rPr>
              <a:t>RustOleum Paint + Primer Spray Paint</a:t>
            </a:r>
            <a:endParaRPr lang="ru-RU" sz="1600" dirty="0" smtClean="0">
              <a:effectLst>
                <a:outerShdw blurRad="38100" dist="38100" dir="2700000" algn="tl">
                  <a:srgbClr val="000000">
                    <a:alpha val="43137"/>
                  </a:srgbClr>
                </a:outerShdw>
              </a:effectLst>
            </a:endParaRPr>
          </a:p>
          <a:p>
            <a:r>
              <a:rPr lang="pl-PL" sz="1600" dirty="0" smtClean="0">
                <a:effectLst>
                  <a:outerShdw blurRad="38100" dist="38100" dir="2700000" algn="tl">
                    <a:srgbClr val="000000">
                      <a:alpha val="43137"/>
                    </a:srgbClr>
                  </a:outerShdw>
                </a:effectLst>
              </a:rPr>
              <a:t>Waverly Inspirations fabrics</a:t>
            </a:r>
            <a:endParaRPr lang="ru-RU" sz="1600" dirty="0" smtClean="0">
              <a:effectLst>
                <a:outerShdw blurRad="38100" dist="38100" dir="2700000" algn="tl">
                  <a:srgbClr val="000000">
                    <a:alpha val="43137"/>
                  </a:srgbClr>
                </a:outerShdw>
              </a:effectLst>
            </a:endParaRPr>
          </a:p>
          <a:p>
            <a:r>
              <a:rPr lang="pl-PL" sz="1600" dirty="0" smtClean="0">
                <a:effectLst>
                  <a:outerShdw blurRad="38100" dist="38100" dir="2700000" algn="tl">
                    <a:srgbClr val="000000">
                      <a:alpha val="43137"/>
                    </a:srgbClr>
                  </a:outerShdw>
                </a:effectLst>
              </a:rPr>
              <a:t>Mod Podge, Matte</a:t>
            </a:r>
            <a:endParaRPr lang="ru-RU" sz="1600" dirty="0" smtClean="0">
              <a:effectLst>
                <a:outerShdw blurRad="38100" dist="38100" dir="2700000" algn="tl">
                  <a:srgbClr val="000000">
                    <a:alpha val="43137"/>
                  </a:srgbClr>
                </a:outerShdw>
              </a:effectLst>
            </a:endParaRPr>
          </a:p>
          <a:p>
            <a:r>
              <a:rPr lang="pl-PL" sz="1600" dirty="0" smtClean="0">
                <a:effectLst>
                  <a:outerShdw blurRad="38100" dist="38100" dir="2700000" algn="tl">
                    <a:srgbClr val="000000">
                      <a:alpha val="43137"/>
                    </a:srgbClr>
                  </a:outerShdw>
                </a:effectLst>
              </a:rPr>
              <a:t>Craft brush</a:t>
            </a:r>
            <a:endParaRPr lang="ru-RU" sz="1600" dirty="0" smtClean="0">
              <a:effectLst>
                <a:outerShdw blurRad="38100" dist="38100" dir="2700000" algn="tl">
                  <a:srgbClr val="000000">
                    <a:alpha val="43137"/>
                  </a:srgbClr>
                </a:outerShdw>
              </a:effectLst>
            </a:endParaRPr>
          </a:p>
          <a:p>
            <a:endParaRPr lang="ru-RU" dirty="0"/>
          </a:p>
        </p:txBody>
      </p:sp>
      <p:sp>
        <p:nvSpPr>
          <p:cNvPr id="12" name="TextBox 11"/>
          <p:cNvSpPr txBox="1"/>
          <p:nvPr/>
        </p:nvSpPr>
        <p:spPr>
          <a:xfrm>
            <a:off x="3635896" y="3717032"/>
            <a:ext cx="4536504" cy="2585323"/>
          </a:xfrm>
          <a:prstGeom prst="rect">
            <a:avLst/>
          </a:prstGeom>
          <a:noFill/>
        </p:spPr>
        <p:txBody>
          <a:bodyPr wrap="square" rtlCol="0">
            <a:spAutoFit/>
          </a:bodyPr>
          <a:lstStyle/>
          <a:p>
            <a:r>
              <a:rPr lang="pl-PL" dirty="0" smtClean="0">
                <a:effectLst>
                  <a:outerShdw blurRad="38100" dist="38100" dir="2700000" algn="tl">
                    <a:srgbClr val="000000">
                      <a:alpha val="43137"/>
                    </a:srgbClr>
                  </a:outerShdw>
                </a:effectLst>
              </a:rPr>
              <a:t>1: Spray paint your clean and dry cans until completely covered. I find that two to three light coats with drying time in between works best Scissors or rotary cutterStep</a:t>
            </a:r>
            <a:endParaRPr lang="ru-RU" dirty="0" smtClean="0">
              <a:effectLst>
                <a:outerShdw blurRad="38100" dist="38100" dir="2700000" algn="tl">
                  <a:srgbClr val="000000">
                    <a:alpha val="43137"/>
                  </a:srgbClr>
                </a:outerShdw>
              </a:effectLst>
            </a:endParaRPr>
          </a:p>
          <a:p>
            <a:r>
              <a:rPr lang="pl-PL" dirty="0" smtClean="0">
                <a:effectLst>
                  <a:outerShdw blurRad="38100" dist="38100" dir="2700000" algn="tl">
                    <a:srgbClr val="000000">
                      <a:alpha val="43137"/>
                    </a:srgbClr>
                  </a:outerShdw>
                </a:effectLst>
              </a:rPr>
              <a:t>2: Once the spray paint is dry, cut the fabric to size and cover the cans and the wrong-side of the fabric with Mod Podge. Allow to dry and fill with cute office supplies or a succulent!</a:t>
            </a:r>
            <a:endParaRPr lang="ru-RU" dirty="0" smtClean="0">
              <a:effectLst>
                <a:outerShdw blurRad="38100" dist="38100" dir="2700000" algn="tl">
                  <a:srgbClr val="000000">
                    <a:alpha val="43137"/>
                  </a:srgbClr>
                </a:outerShdw>
              </a:effectLst>
            </a:endParaRPr>
          </a:p>
          <a:p>
            <a:endParaRPr lang="ru-RU"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324</Words>
  <Application>Microsoft Office PowerPoint</Application>
  <PresentationFormat>Экран (4:3)</PresentationFormat>
  <Paragraphs>62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psjus</dc:creator>
  <cp:lastModifiedBy>ps.justtasteit@gmail.com</cp:lastModifiedBy>
  <cp:revision>3</cp:revision>
  <dcterms:created xsi:type="dcterms:W3CDTF">2020-04-18T22:49:10Z</dcterms:created>
  <dcterms:modified xsi:type="dcterms:W3CDTF">2020-04-18T23:17:13Z</dcterms:modified>
</cp:coreProperties>
</file>