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61" r:id="rId6"/>
    <p:sldId id="259"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666" y="-259"/>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19.04.2020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19.04.2020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19.04.2020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networx.com/heating-furnace-repai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minimalist-cities-by-romain-trystram-zip-in-comments-5-1366×768.jpg"/>
          <p:cNvPicPr>
            <a:picLocks noChangeAspect="1"/>
          </p:cNvPicPr>
          <p:nvPr/>
        </p:nvPicPr>
        <p:blipFill>
          <a:blip r:embed="rId2" cstate="print"/>
          <a:stretch>
            <a:fillRect/>
          </a:stretch>
        </p:blipFill>
        <p:spPr>
          <a:xfrm>
            <a:off x="0" y="0"/>
            <a:ext cx="9587111" cy="6858000"/>
          </a:xfrm>
          <a:prstGeom prst="rect">
            <a:avLst/>
          </a:prstGeom>
        </p:spPr>
      </p:pic>
      <p:sp>
        <p:nvSpPr>
          <p:cNvPr id="5" name="Трапеция 4"/>
          <p:cNvSpPr/>
          <p:nvPr/>
        </p:nvSpPr>
        <p:spPr>
          <a:xfrm>
            <a:off x="3635896" y="5805264"/>
            <a:ext cx="1872208" cy="1052736"/>
          </a:xfrm>
          <a:prstGeom prst="trapezoid">
            <a:avLst>
              <a:gd name="adj" fmla="val 76247"/>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62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9" name="Прямоугольник 8"/>
          <p:cNvSpPr/>
          <p:nvPr/>
        </p:nvSpPr>
        <p:spPr>
          <a:xfrm>
            <a:off x="4427984" y="980728"/>
            <a:ext cx="216024" cy="4824536"/>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Арка 9"/>
          <p:cNvSpPr/>
          <p:nvPr/>
        </p:nvSpPr>
        <p:spPr>
          <a:xfrm>
            <a:off x="4427984" y="548680"/>
            <a:ext cx="1512168" cy="864096"/>
          </a:xfrm>
          <a:prstGeom prst="blockArc">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i</a:t>
            </a:r>
            <a:endParaRPr lang="ru-RU" dirty="0">
              <a:solidFill>
                <a:schemeClr val="tx1"/>
              </a:solidFill>
            </a:endParaRPr>
          </a:p>
        </p:txBody>
      </p:sp>
      <p:sp>
        <p:nvSpPr>
          <p:cNvPr id="13" name="Арка 12"/>
          <p:cNvSpPr/>
          <p:nvPr/>
        </p:nvSpPr>
        <p:spPr>
          <a:xfrm>
            <a:off x="3129536" y="1645960"/>
            <a:ext cx="1512168" cy="864096"/>
          </a:xfrm>
          <a:prstGeom prst="blockArc">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i</a:t>
            </a:r>
            <a:endParaRPr lang="ru-RU" dirty="0">
              <a:solidFill>
                <a:schemeClr val="tx1"/>
              </a:solidFill>
            </a:endParaRPr>
          </a:p>
        </p:txBody>
      </p:sp>
      <p:sp>
        <p:nvSpPr>
          <p:cNvPr id="16" name="Полилиния 15"/>
          <p:cNvSpPr/>
          <p:nvPr/>
        </p:nvSpPr>
        <p:spPr>
          <a:xfrm>
            <a:off x="4446272" y="2781708"/>
            <a:ext cx="1512169" cy="439300"/>
          </a:xfrm>
          <a:custGeom>
            <a:avLst/>
            <a:gdLst>
              <a:gd name="connsiteX0" fmla="*/ 0 w 1512168"/>
              <a:gd name="connsiteY0" fmla="*/ 432047 h 864096"/>
              <a:gd name="connsiteX1" fmla="*/ 519200 w 1512168"/>
              <a:gd name="connsiteY1" fmla="*/ 21752 h 864096"/>
              <a:gd name="connsiteX2" fmla="*/ 992969 w 1512168"/>
              <a:gd name="connsiteY2" fmla="*/ 21752 h 864096"/>
              <a:gd name="connsiteX3" fmla="*/ 1512168 w 1512168"/>
              <a:gd name="connsiteY3" fmla="*/ 432049 h 864096"/>
              <a:gd name="connsiteX4" fmla="*/ 1296144 w 1512168"/>
              <a:gd name="connsiteY4" fmla="*/ 432048 h 864096"/>
              <a:gd name="connsiteX5" fmla="*/ 877607 w 1512168"/>
              <a:gd name="connsiteY5" fmla="*/ 221564 h 864096"/>
              <a:gd name="connsiteX6" fmla="*/ 634561 w 1512168"/>
              <a:gd name="connsiteY6" fmla="*/ 221564 h 864096"/>
              <a:gd name="connsiteX7" fmla="*/ 216024 w 1512168"/>
              <a:gd name="connsiteY7" fmla="*/ 432049 h 864096"/>
              <a:gd name="connsiteX8" fmla="*/ 0 w 1512168"/>
              <a:gd name="connsiteY8" fmla="*/ 432047 h 864096"/>
              <a:gd name="connsiteX0" fmla="*/ 0 w 1512169"/>
              <a:gd name="connsiteY0" fmla="*/ 439298 h 439300"/>
              <a:gd name="connsiteX1" fmla="*/ 519200 w 1512169"/>
              <a:gd name="connsiteY1" fmla="*/ 29003 h 439300"/>
              <a:gd name="connsiteX2" fmla="*/ 992969 w 1512169"/>
              <a:gd name="connsiteY2" fmla="*/ 29003 h 439300"/>
              <a:gd name="connsiteX3" fmla="*/ 1512168 w 1512169"/>
              <a:gd name="connsiteY3" fmla="*/ 439300 h 439300"/>
              <a:gd name="connsiteX4" fmla="*/ 1296144 w 1512169"/>
              <a:gd name="connsiteY4" fmla="*/ 439299 h 439300"/>
              <a:gd name="connsiteX5" fmla="*/ 877607 w 1512169"/>
              <a:gd name="connsiteY5" fmla="*/ 228815 h 439300"/>
              <a:gd name="connsiteX6" fmla="*/ 616273 w 1512169"/>
              <a:gd name="connsiteY6" fmla="*/ 164807 h 439300"/>
              <a:gd name="connsiteX7" fmla="*/ 216024 w 1512169"/>
              <a:gd name="connsiteY7" fmla="*/ 439300 h 439300"/>
              <a:gd name="connsiteX8" fmla="*/ 0 w 1512169"/>
              <a:gd name="connsiteY8" fmla="*/ 439298 h 439300"/>
              <a:gd name="connsiteX0" fmla="*/ 0 w 1512169"/>
              <a:gd name="connsiteY0" fmla="*/ 439298 h 439300"/>
              <a:gd name="connsiteX1" fmla="*/ 519200 w 1512169"/>
              <a:gd name="connsiteY1" fmla="*/ 29003 h 439300"/>
              <a:gd name="connsiteX2" fmla="*/ 992969 w 1512169"/>
              <a:gd name="connsiteY2" fmla="*/ 29003 h 439300"/>
              <a:gd name="connsiteX3" fmla="*/ 1512168 w 1512169"/>
              <a:gd name="connsiteY3" fmla="*/ 439300 h 439300"/>
              <a:gd name="connsiteX4" fmla="*/ 1296144 w 1512169"/>
              <a:gd name="connsiteY4" fmla="*/ 439299 h 439300"/>
              <a:gd name="connsiteX5" fmla="*/ 877607 w 1512169"/>
              <a:gd name="connsiteY5" fmla="*/ 173951 h 439300"/>
              <a:gd name="connsiteX6" fmla="*/ 616273 w 1512169"/>
              <a:gd name="connsiteY6" fmla="*/ 164807 h 439300"/>
              <a:gd name="connsiteX7" fmla="*/ 216024 w 1512169"/>
              <a:gd name="connsiteY7" fmla="*/ 439300 h 439300"/>
              <a:gd name="connsiteX8" fmla="*/ 0 w 1512169"/>
              <a:gd name="connsiteY8" fmla="*/ 439298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2169" h="439300">
                <a:moveTo>
                  <a:pt x="0" y="439298"/>
                </a:moveTo>
                <a:cubicBezTo>
                  <a:pt x="1" y="252842"/>
                  <a:pt x="209330" y="87421"/>
                  <a:pt x="519200" y="29003"/>
                </a:cubicBezTo>
                <a:cubicBezTo>
                  <a:pt x="673045" y="0"/>
                  <a:pt x="839124" y="0"/>
                  <a:pt x="992969" y="29003"/>
                </a:cubicBezTo>
                <a:cubicBezTo>
                  <a:pt x="1302840" y="87421"/>
                  <a:pt x="1512169" y="252843"/>
                  <a:pt x="1512168" y="439300"/>
                </a:cubicBezTo>
                <a:lnTo>
                  <a:pt x="1296144" y="439299"/>
                </a:lnTo>
                <a:cubicBezTo>
                  <a:pt x="1296144" y="338719"/>
                  <a:pt x="1122608" y="196583"/>
                  <a:pt x="877607" y="173951"/>
                </a:cubicBezTo>
                <a:cubicBezTo>
                  <a:pt x="797644" y="166564"/>
                  <a:pt x="696236" y="157420"/>
                  <a:pt x="616273" y="164807"/>
                </a:cubicBezTo>
                <a:cubicBezTo>
                  <a:pt x="371272" y="187439"/>
                  <a:pt x="216023" y="338720"/>
                  <a:pt x="216024" y="439300"/>
                </a:cubicBezTo>
                <a:lnTo>
                  <a:pt x="0" y="439298"/>
                </a:lnTo>
                <a:close/>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i</a:t>
            </a:r>
            <a:endParaRPr lang="ru-RU" dirty="0">
              <a:solidFill>
                <a:schemeClr val="tx1"/>
              </a:solidFill>
            </a:endParaRPr>
          </a:p>
        </p:txBody>
      </p:sp>
      <p:sp>
        <p:nvSpPr>
          <p:cNvPr id="26" name="Трапеция 25"/>
          <p:cNvSpPr/>
          <p:nvPr/>
        </p:nvSpPr>
        <p:spPr>
          <a:xfrm>
            <a:off x="5364088" y="3140968"/>
            <a:ext cx="936104" cy="1008112"/>
          </a:xfrm>
          <a:prstGeom prst="trapezoid">
            <a:avLst>
              <a:gd name="adj" fmla="val 69445"/>
            </a:avLst>
          </a:prstGeom>
          <a:gradFill flip="none" rotWithShape="1">
            <a:gsLst>
              <a:gs pos="100000">
                <a:srgbClr val="FFFF00">
                  <a:shade val="30000"/>
                  <a:satMod val="115000"/>
                  <a:alpha val="30000"/>
                </a:srgbClr>
              </a:gs>
              <a:gs pos="50000">
                <a:srgbClr val="FFFF00">
                  <a:shade val="67500"/>
                  <a:satMod val="115000"/>
                </a:srgbClr>
              </a:gs>
              <a:gs pos="100000">
                <a:srgbClr val="FFFF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Трапеция 18"/>
          <p:cNvSpPr/>
          <p:nvPr/>
        </p:nvSpPr>
        <p:spPr>
          <a:xfrm>
            <a:off x="5440704" y="3212993"/>
            <a:ext cx="796680" cy="360040"/>
          </a:xfrm>
          <a:prstGeom prst="trapezoid">
            <a:avLst>
              <a:gd name="adj" fmla="val 6309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Параллелограмм 29"/>
          <p:cNvSpPr/>
          <p:nvPr/>
        </p:nvSpPr>
        <p:spPr>
          <a:xfrm>
            <a:off x="-180528" y="0"/>
            <a:ext cx="3672408" cy="2204864"/>
          </a:xfrm>
          <a:prstGeom prst="parallelogram">
            <a:avLst/>
          </a:prstGeom>
          <a:gradFill>
            <a:gsLst>
              <a:gs pos="26000">
                <a:schemeClr val="accent1">
                  <a:shade val="51000"/>
                  <a:satMod val="130000"/>
                  <a:alpha val="42000"/>
                </a:schemeClr>
              </a:gs>
              <a:gs pos="80000">
                <a:schemeClr val="accent1">
                  <a:shade val="93000"/>
                  <a:satMod val="130000"/>
                </a:schemeClr>
              </a:gs>
              <a:gs pos="100000">
                <a:schemeClr val="accent1">
                  <a:shade val="94000"/>
                  <a:satMod val="135000"/>
                </a:schemeClr>
              </a:gs>
            </a:gsLst>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9" name="TextBox 28"/>
          <p:cNvSpPr txBox="1"/>
          <p:nvPr/>
        </p:nvSpPr>
        <p:spPr>
          <a:xfrm>
            <a:off x="323528" y="116632"/>
            <a:ext cx="2880320" cy="2339102"/>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rPr>
              <a:t>Energy Saving How-</a:t>
            </a:r>
            <a:r>
              <a:rPr lang="en-US" sz="3200" b="1" dirty="0" err="1" smtClean="0">
                <a:solidFill>
                  <a:srgbClr val="FFFF00"/>
                </a:solidFill>
                <a:effectLst>
                  <a:outerShdw blurRad="38100" dist="38100" dir="2700000" algn="tl">
                    <a:srgbClr val="000000">
                      <a:alpha val="43137"/>
                    </a:srgbClr>
                  </a:outerShdw>
                </a:effectLst>
              </a:rPr>
              <a:t>tos</a:t>
            </a:r>
            <a:r>
              <a:rPr lang="en-US" sz="3200" b="1" dirty="0" smtClean="0">
                <a:solidFill>
                  <a:srgbClr val="FFFF00"/>
                </a:solidFill>
                <a:effectLst>
                  <a:outerShdw blurRad="38100" dist="38100" dir="2700000" algn="tl">
                    <a:srgbClr val="000000">
                      <a:alpha val="43137"/>
                    </a:srgbClr>
                  </a:outerShdw>
                </a:effectLst>
              </a:rPr>
              <a:t> for Teens (and Parents Too)</a:t>
            </a:r>
            <a:endParaRPr lang="ru-RU" sz="3200" b="1" dirty="0" smtClean="0">
              <a:solidFill>
                <a:srgbClr val="FFFF00"/>
              </a:solidFill>
              <a:effectLst>
                <a:outerShdw blurRad="38100" dist="38100" dir="2700000" algn="tl">
                  <a:srgbClr val="000000">
                    <a:alpha val="43137"/>
                  </a:srgbClr>
                </a:outerShdw>
              </a:effectLst>
            </a:endParaRPr>
          </a:p>
          <a:p>
            <a:endParaRPr lang="ru-RU" b="1" dirty="0">
              <a:solidFill>
                <a:srgbClr val="FFFF00"/>
              </a:solidFill>
              <a:effectLst>
                <a:outerShdw blurRad="38100" dist="38100" dir="2700000" algn="tl">
                  <a:srgbClr val="000000">
                    <a:alpha val="43137"/>
                  </a:srgbClr>
                </a:outerShdw>
              </a:effectLst>
            </a:endParaRPr>
          </a:p>
        </p:txBody>
      </p:sp>
      <p:sp>
        <p:nvSpPr>
          <p:cNvPr id="31" name="Трапеция 30"/>
          <p:cNvSpPr/>
          <p:nvPr/>
        </p:nvSpPr>
        <p:spPr>
          <a:xfrm>
            <a:off x="5400664" y="891544"/>
            <a:ext cx="936104" cy="881272"/>
          </a:xfrm>
          <a:prstGeom prst="trapezoid">
            <a:avLst>
              <a:gd name="adj" fmla="val 69445"/>
            </a:avLst>
          </a:prstGeom>
          <a:gradFill flip="none" rotWithShape="1">
            <a:gsLst>
              <a:gs pos="100000">
                <a:srgbClr val="FFFF00">
                  <a:shade val="30000"/>
                  <a:satMod val="115000"/>
                  <a:alpha val="30000"/>
                </a:srgbClr>
              </a:gs>
              <a:gs pos="50000">
                <a:srgbClr val="FFFF00">
                  <a:shade val="67500"/>
                  <a:satMod val="115000"/>
                </a:srgbClr>
              </a:gs>
              <a:gs pos="100000">
                <a:srgbClr val="FFFF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Трапеция 17"/>
          <p:cNvSpPr/>
          <p:nvPr/>
        </p:nvSpPr>
        <p:spPr>
          <a:xfrm>
            <a:off x="5458992" y="991001"/>
            <a:ext cx="796680" cy="360040"/>
          </a:xfrm>
          <a:prstGeom prst="trapezoid">
            <a:avLst>
              <a:gd name="adj" fmla="val 65635"/>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Трапеция 31"/>
          <p:cNvSpPr/>
          <p:nvPr/>
        </p:nvSpPr>
        <p:spPr>
          <a:xfrm>
            <a:off x="2758048" y="2025400"/>
            <a:ext cx="936104" cy="971552"/>
          </a:xfrm>
          <a:prstGeom prst="trapezoid">
            <a:avLst>
              <a:gd name="adj" fmla="val 69445"/>
            </a:avLst>
          </a:prstGeom>
          <a:gradFill flip="none" rotWithShape="1">
            <a:gsLst>
              <a:gs pos="100000">
                <a:srgbClr val="FFFF00">
                  <a:shade val="30000"/>
                  <a:satMod val="115000"/>
                  <a:alpha val="30000"/>
                </a:srgbClr>
              </a:gs>
              <a:gs pos="50000">
                <a:srgbClr val="FFFF00">
                  <a:shade val="67500"/>
                  <a:satMod val="115000"/>
                </a:srgbClr>
              </a:gs>
              <a:gs pos="100000">
                <a:srgbClr val="FFFF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Трапеция 16"/>
          <p:cNvSpPr/>
          <p:nvPr/>
        </p:nvSpPr>
        <p:spPr>
          <a:xfrm>
            <a:off x="2843808" y="2060849"/>
            <a:ext cx="796680" cy="360040"/>
          </a:xfrm>
          <a:prstGeom prst="trapezoid">
            <a:avLst>
              <a:gd name="adj" fmla="val 65635"/>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3" name="Рисунок 32" descr="logosbeneficaireserasmusleft_en.jpg"/>
          <p:cNvPicPr>
            <a:picLocks noChangeAspect="1"/>
          </p:cNvPicPr>
          <p:nvPr/>
        </p:nvPicPr>
        <p:blipFill>
          <a:blip r:embed="rId3" cstate="print"/>
          <a:stretch>
            <a:fillRect/>
          </a:stretch>
        </p:blipFill>
        <p:spPr>
          <a:xfrm>
            <a:off x="6588224" y="6208938"/>
            <a:ext cx="2952328" cy="6490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6858000"/>
          </a:xfrm>
          <a:prstGeom prst="rect">
            <a:avLst/>
          </a:prstGeom>
          <a:solidFill>
            <a:srgbClr val="002060"/>
          </a:solidFill>
          <a:effectLst>
            <a:outerShdw blurRad="40000" dist="23000" dir="5400000" sx="96000" sy="96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 name="Трапеция 3"/>
          <p:cNvSpPr/>
          <p:nvPr/>
        </p:nvSpPr>
        <p:spPr>
          <a:xfrm rot="16200000">
            <a:off x="-414300" y="530932"/>
            <a:ext cx="6120680" cy="5292080"/>
          </a:xfrm>
          <a:prstGeom prst="trapezoid">
            <a:avLst>
              <a:gd name="adj" fmla="val 36058"/>
            </a:avLst>
          </a:prstGeom>
          <a:gradFill flip="none" rotWithShape="1">
            <a:gsLst>
              <a:gs pos="16000">
                <a:srgbClr val="FFFF00">
                  <a:shade val="30000"/>
                  <a:satMod val="115000"/>
                  <a:alpha val="45000"/>
                </a:srgbClr>
              </a:gs>
              <a:gs pos="50000">
                <a:srgbClr val="FFFF00">
                  <a:shade val="67500"/>
                  <a:satMod val="115000"/>
                </a:srgbClr>
              </a:gs>
              <a:gs pos="100000">
                <a:srgbClr val="FFFF00">
                  <a:shade val="100000"/>
                  <a:satMod val="115000"/>
                </a:srgb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1115616" y="1628800"/>
            <a:ext cx="4248472" cy="2862322"/>
          </a:xfrm>
          <a:prstGeom prst="rect">
            <a:avLst/>
          </a:prstGeom>
          <a:noFill/>
        </p:spPr>
        <p:txBody>
          <a:bodyPr wrap="square" rtlCol="0">
            <a:spAutoFit/>
          </a:bodyPr>
          <a:lstStyle/>
          <a:p>
            <a:r>
              <a:rPr lang="en-US" sz="6000" b="1" i="1" dirty="0" smtClean="0">
                <a:effectLst>
                  <a:outerShdw blurRad="38100" dist="38100" dir="2700000" algn="tl">
                    <a:srgbClr val="000000">
                      <a:alpha val="43137"/>
                    </a:srgbClr>
                  </a:outerShdw>
                </a:effectLst>
              </a:rPr>
              <a:t>Use Energy Efficient Light Bulbs</a:t>
            </a:r>
            <a:endParaRPr lang="ru-RU" sz="6000" b="1" i="1" dirty="0">
              <a:effectLst>
                <a:outerShdw blurRad="38100" dist="38100" dir="2700000" algn="tl">
                  <a:srgbClr val="000000">
                    <a:alpha val="43137"/>
                  </a:srgbClr>
                </a:outerShdw>
              </a:effectLst>
            </a:endParaRPr>
          </a:p>
        </p:txBody>
      </p:sp>
      <p:sp>
        <p:nvSpPr>
          <p:cNvPr id="6" name="TextBox 5"/>
          <p:cNvSpPr txBox="1"/>
          <p:nvPr/>
        </p:nvSpPr>
        <p:spPr>
          <a:xfrm>
            <a:off x="5436096" y="548680"/>
            <a:ext cx="3384376" cy="4247317"/>
          </a:xfrm>
          <a:prstGeom prst="rect">
            <a:avLst/>
          </a:prstGeom>
          <a:noFill/>
        </p:spPr>
        <p:txBody>
          <a:bodyPr wrap="square" rtlCol="0">
            <a:spAutoFit/>
          </a:bodyPr>
          <a:lstStyle/>
          <a:p>
            <a:r>
              <a:rPr lang="en-US" dirty="0" smtClean="0">
                <a:solidFill>
                  <a:schemeClr val="accent1">
                    <a:lumMod val="20000"/>
                    <a:lumOff val="80000"/>
                  </a:schemeClr>
                </a:solidFill>
              </a:rPr>
              <a:t>Try to switch your bulbs to energy-efficient compact fluorescent (CFLs) or LED bulbs. Though they may be a little more expensive, it’s worth it because they can last up to five times longer than regular light bulbs and are very bright so you won’t need to turn on as many lights. </a:t>
            </a:r>
            <a:endParaRPr lang="ru-RU" dirty="0" smtClean="0">
              <a:solidFill>
                <a:schemeClr val="accent1">
                  <a:lumMod val="20000"/>
                  <a:lumOff val="80000"/>
                </a:schemeClr>
              </a:solidFill>
            </a:endParaRPr>
          </a:p>
          <a:p>
            <a:r>
              <a:rPr lang="en-US" dirty="0" smtClean="0"/>
              <a:t> </a:t>
            </a:r>
            <a:endParaRPr lang="ru-RU" dirty="0" smtClean="0"/>
          </a:p>
          <a:p>
            <a:pPr fontAlgn="base"/>
            <a:r>
              <a:rPr lang="en-US" dirty="0" smtClean="0"/>
              <a:t/>
            </a:r>
            <a:br>
              <a:rPr lang="en-US" dirty="0" smtClean="0"/>
            </a:br>
            <a:endParaRPr lang="ru-RU" dirty="0" smtClean="0"/>
          </a:p>
          <a:p>
            <a:pPr lvl="0" fontAlgn="base"/>
            <a:r>
              <a:rPr lang="en-US" dirty="0" smtClean="0"/>
              <a:t/>
            </a:r>
            <a:br>
              <a:rPr lang="en-US" dirty="0" smtClean="0"/>
            </a:br>
            <a:endParaRPr lang="ru-RU" dirty="0" smtClean="0"/>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solidFill>
            <a:srgbClr val="002060"/>
          </a:solidFill>
          <a:effectLst>
            <a:outerShdw blurRad="40000" dist="23000" dir="5400000" sx="96000" sy="96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Трапеция 4"/>
          <p:cNvSpPr/>
          <p:nvPr/>
        </p:nvSpPr>
        <p:spPr>
          <a:xfrm rot="16200000">
            <a:off x="-414300" y="530932"/>
            <a:ext cx="6120680" cy="5292080"/>
          </a:xfrm>
          <a:prstGeom prst="trapezoid">
            <a:avLst>
              <a:gd name="adj" fmla="val 36058"/>
            </a:avLst>
          </a:prstGeom>
          <a:gradFill flip="none" rotWithShape="1">
            <a:gsLst>
              <a:gs pos="16000">
                <a:srgbClr val="FFFF00">
                  <a:shade val="30000"/>
                  <a:satMod val="115000"/>
                  <a:alpha val="65000"/>
                </a:srgbClr>
              </a:gs>
              <a:gs pos="50000">
                <a:srgbClr val="FFFF00">
                  <a:shade val="67500"/>
                  <a:satMod val="115000"/>
                </a:srgbClr>
              </a:gs>
              <a:gs pos="100000">
                <a:srgbClr val="FFFF00">
                  <a:shade val="100000"/>
                  <a:satMod val="115000"/>
                </a:srgb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971600" y="2204864"/>
            <a:ext cx="3744416" cy="1200329"/>
          </a:xfrm>
          <a:prstGeom prst="rect">
            <a:avLst/>
          </a:prstGeom>
          <a:noFill/>
        </p:spPr>
        <p:txBody>
          <a:bodyPr wrap="square" rtlCol="0">
            <a:spAutoFit/>
          </a:bodyPr>
          <a:lstStyle/>
          <a:p>
            <a:r>
              <a:rPr lang="en-US" sz="7200" b="1" i="1" dirty="0" smtClean="0">
                <a:effectLst>
                  <a:outerShdw blurRad="38100" dist="38100" dir="2700000" algn="tl">
                    <a:srgbClr val="000000">
                      <a:alpha val="43137"/>
                    </a:srgbClr>
                  </a:outerShdw>
                </a:effectLst>
              </a:rPr>
              <a:t>Be </a:t>
            </a:r>
            <a:r>
              <a:rPr lang="en-US" sz="7200" b="1" i="1" dirty="0" smtClean="0">
                <a:effectLst>
                  <a:outerShdw blurRad="38100" dist="38100" dir="2700000" algn="tl">
                    <a:srgbClr val="000000">
                      <a:alpha val="43137"/>
                    </a:srgbClr>
                  </a:outerShdw>
                </a:effectLst>
              </a:rPr>
              <a:t>cool</a:t>
            </a:r>
            <a:endParaRPr lang="ru-RU" sz="7200" dirty="0">
              <a:effectLst>
                <a:outerShdw blurRad="38100" dist="38100" dir="2700000" algn="tl">
                  <a:srgbClr val="000000">
                    <a:alpha val="43137"/>
                  </a:srgbClr>
                </a:outerShdw>
              </a:effectLst>
            </a:endParaRPr>
          </a:p>
        </p:txBody>
      </p:sp>
      <p:sp>
        <p:nvSpPr>
          <p:cNvPr id="8" name="TextBox 7"/>
          <p:cNvSpPr txBox="1"/>
          <p:nvPr/>
        </p:nvSpPr>
        <p:spPr>
          <a:xfrm>
            <a:off x="5868144" y="260648"/>
            <a:ext cx="2736304" cy="3693319"/>
          </a:xfrm>
          <a:prstGeom prst="rect">
            <a:avLst/>
          </a:prstGeom>
          <a:noFill/>
        </p:spPr>
        <p:txBody>
          <a:bodyPr wrap="square" rtlCol="0">
            <a:spAutoFit/>
          </a:bodyPr>
          <a:lstStyle/>
          <a:p>
            <a:pPr lvl="0"/>
            <a:r>
              <a:rPr lang="en-US" dirty="0" smtClean="0">
                <a:solidFill>
                  <a:schemeClr val="accent1">
                    <a:lumMod val="20000"/>
                    <a:lumOff val="80000"/>
                  </a:schemeClr>
                </a:solidFill>
              </a:rPr>
              <a:t>When the outside temperature falls, don’t automatically turn up the </a:t>
            </a:r>
            <a:r>
              <a:rPr lang="en-US" dirty="0" smtClean="0">
                <a:solidFill>
                  <a:schemeClr val="accent1">
                    <a:lumMod val="20000"/>
                    <a:lumOff val="80000"/>
                  </a:schemeClr>
                </a:solidFill>
                <a:hlinkClick r:id="rId2"/>
              </a:rPr>
              <a:t>central heating.</a:t>
            </a:r>
            <a:r>
              <a:rPr lang="en-US" dirty="0" smtClean="0">
                <a:solidFill>
                  <a:schemeClr val="accent1">
                    <a:lumMod val="20000"/>
                    <a:lumOff val="80000"/>
                  </a:schemeClr>
                </a:solidFill>
              </a:rPr>
              <a:t>  Take a minute to think about whether you are actually uncomfortable or just slightly sensitive to the temperature change. If it’s the latter, why not reach for a sweater instead of the thermostat? </a:t>
            </a:r>
            <a:endParaRPr lang="ru-RU" dirty="0" smtClean="0">
              <a:solidFill>
                <a:schemeClr val="accent1">
                  <a:lumMod val="20000"/>
                  <a:lumOff val="80000"/>
                </a:schemeClr>
              </a:solidFill>
            </a:endParaRP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solidFill>
            <a:srgbClr val="002060"/>
          </a:solidFill>
          <a:effectLst>
            <a:outerShdw blurRad="40000" dist="23000" dir="5400000" sx="96000" sy="96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Трапеция 4"/>
          <p:cNvSpPr/>
          <p:nvPr/>
        </p:nvSpPr>
        <p:spPr>
          <a:xfrm>
            <a:off x="1331640" y="0"/>
            <a:ext cx="6768752" cy="6525344"/>
          </a:xfrm>
          <a:prstGeom prst="trapezoid">
            <a:avLst>
              <a:gd name="adj" fmla="val 36058"/>
            </a:avLst>
          </a:prstGeom>
          <a:gradFill flip="none" rotWithShape="1">
            <a:gsLst>
              <a:gs pos="16000">
                <a:srgbClr val="FFFF00">
                  <a:shade val="30000"/>
                  <a:satMod val="115000"/>
                  <a:alpha val="65000"/>
                </a:srgbClr>
              </a:gs>
              <a:gs pos="50000">
                <a:srgbClr val="FFFF00">
                  <a:shade val="67500"/>
                  <a:satMod val="115000"/>
                </a:srgbClr>
              </a:gs>
              <a:gs pos="100000">
                <a:srgbClr val="FFFF00">
                  <a:shade val="100000"/>
                  <a:satMod val="115000"/>
                </a:srgb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2699792" y="2780928"/>
            <a:ext cx="4536504" cy="1015663"/>
          </a:xfrm>
          <a:prstGeom prst="rect">
            <a:avLst/>
          </a:prstGeom>
          <a:noFill/>
        </p:spPr>
        <p:txBody>
          <a:bodyPr wrap="square" rtlCol="0">
            <a:spAutoFit/>
          </a:bodyPr>
          <a:lstStyle/>
          <a:p>
            <a:r>
              <a:rPr lang="en-US" sz="6000" b="1" i="1" dirty="0" smtClean="0"/>
              <a:t>Bake green.</a:t>
            </a:r>
            <a:r>
              <a:rPr lang="en-US" sz="6000" dirty="0" smtClean="0"/>
              <a:t> </a:t>
            </a:r>
            <a:endParaRPr lang="ru-RU" sz="7200" dirty="0">
              <a:effectLst>
                <a:outerShdw blurRad="38100" dist="38100" dir="2700000" algn="tl">
                  <a:srgbClr val="000000">
                    <a:alpha val="43137"/>
                  </a:srgbClr>
                </a:outerShdw>
              </a:effectLst>
            </a:endParaRPr>
          </a:p>
        </p:txBody>
      </p:sp>
      <p:sp>
        <p:nvSpPr>
          <p:cNvPr id="8" name="TextBox 7"/>
          <p:cNvSpPr txBox="1"/>
          <p:nvPr/>
        </p:nvSpPr>
        <p:spPr>
          <a:xfrm>
            <a:off x="179512" y="260648"/>
            <a:ext cx="2448272" cy="2862322"/>
          </a:xfrm>
          <a:prstGeom prst="rect">
            <a:avLst/>
          </a:prstGeom>
          <a:noFill/>
        </p:spPr>
        <p:txBody>
          <a:bodyPr wrap="square" rtlCol="0">
            <a:spAutoFit/>
          </a:bodyPr>
          <a:lstStyle/>
          <a:p>
            <a:r>
              <a:rPr lang="en-US" dirty="0" smtClean="0">
                <a:solidFill>
                  <a:schemeClr val="accent1">
                    <a:lumMod val="20000"/>
                    <a:lumOff val="80000"/>
                  </a:schemeClr>
                </a:solidFill>
              </a:rPr>
              <a:t>Like to bake? Check on your creations through the oven window instead of opening the door every 2 seconds – you’ll keep the heat inside where it belongs. For cookies, follow the recipe’s suggested cooking time </a:t>
            </a:r>
            <a:endParaRPr lang="ru-RU" dirty="0">
              <a:solidFill>
                <a:schemeClr val="accent1">
                  <a:lumMod val="20000"/>
                  <a:lumOff val="80000"/>
                </a:schemeClr>
              </a:solidFill>
            </a:endParaRPr>
          </a:p>
        </p:txBody>
      </p:sp>
      <p:sp>
        <p:nvSpPr>
          <p:cNvPr id="9" name="TextBox 8"/>
          <p:cNvSpPr txBox="1"/>
          <p:nvPr/>
        </p:nvSpPr>
        <p:spPr>
          <a:xfrm>
            <a:off x="6623720" y="116632"/>
            <a:ext cx="2520280" cy="2862322"/>
          </a:xfrm>
          <a:prstGeom prst="rect">
            <a:avLst/>
          </a:prstGeom>
          <a:noFill/>
        </p:spPr>
        <p:txBody>
          <a:bodyPr wrap="square" rtlCol="0">
            <a:spAutoFit/>
          </a:bodyPr>
          <a:lstStyle/>
          <a:p>
            <a:pPr lvl="0"/>
            <a:r>
              <a:rPr lang="en-US" dirty="0" smtClean="0">
                <a:solidFill>
                  <a:schemeClr val="accent1">
                    <a:lumMod val="20000"/>
                    <a:lumOff val="80000"/>
                  </a:schemeClr>
                </a:solidFill>
              </a:rPr>
              <a:t>EXCEPT turn the oven off 2-3 minutes earlier and let the leftover heat finish the baking process. You will not only save energy but also end up with chewier yummier cookies.</a:t>
            </a:r>
            <a:r>
              <a:rPr lang="en-US" dirty="0" smtClean="0"/>
              <a:t/>
            </a:r>
            <a:br>
              <a:rPr lang="en-US" dirty="0" smtClean="0"/>
            </a:br>
            <a:endParaRPr lang="ru-RU" dirty="0" smtClean="0"/>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solidFill>
            <a:srgbClr val="002060"/>
          </a:solidFill>
          <a:effectLst>
            <a:outerShdw blurRad="40000" dist="23000" dir="5400000" sx="96000" sy="96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Трапеция 4"/>
          <p:cNvSpPr/>
          <p:nvPr/>
        </p:nvSpPr>
        <p:spPr>
          <a:xfrm rot="16200000">
            <a:off x="-414300" y="530932"/>
            <a:ext cx="6120680" cy="5292080"/>
          </a:xfrm>
          <a:prstGeom prst="trapezoid">
            <a:avLst>
              <a:gd name="adj" fmla="val 36058"/>
            </a:avLst>
          </a:prstGeom>
          <a:gradFill flip="none" rotWithShape="1">
            <a:gsLst>
              <a:gs pos="16000">
                <a:srgbClr val="FFFF00">
                  <a:shade val="30000"/>
                  <a:satMod val="115000"/>
                  <a:alpha val="65000"/>
                </a:srgbClr>
              </a:gs>
              <a:gs pos="50000">
                <a:srgbClr val="FFFF00">
                  <a:shade val="67500"/>
                  <a:satMod val="115000"/>
                </a:srgbClr>
              </a:gs>
              <a:gs pos="100000">
                <a:srgbClr val="FFFF00">
                  <a:shade val="100000"/>
                  <a:satMod val="115000"/>
                </a:srgb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971600" y="2204864"/>
            <a:ext cx="3744416" cy="1200329"/>
          </a:xfrm>
          <a:prstGeom prst="rect">
            <a:avLst/>
          </a:prstGeom>
          <a:noFill/>
        </p:spPr>
        <p:txBody>
          <a:bodyPr wrap="square" rtlCol="0">
            <a:spAutoFit/>
          </a:bodyPr>
          <a:lstStyle/>
          <a:p>
            <a:r>
              <a:rPr lang="en-US" sz="7200" b="1" i="1" dirty="0" smtClean="0"/>
              <a:t>Turn </a:t>
            </a:r>
            <a:r>
              <a:rPr lang="en-US" sz="7200" b="1" i="1" dirty="0" smtClean="0"/>
              <a:t>off</a:t>
            </a:r>
            <a:endParaRPr lang="ru-RU" sz="7200" dirty="0">
              <a:effectLst>
                <a:outerShdw blurRad="38100" dist="38100" dir="2700000" algn="tl">
                  <a:srgbClr val="000000">
                    <a:alpha val="43137"/>
                  </a:srgbClr>
                </a:outerShdw>
              </a:effectLst>
            </a:endParaRPr>
          </a:p>
        </p:txBody>
      </p:sp>
      <p:sp>
        <p:nvSpPr>
          <p:cNvPr id="7" name="TextBox 6"/>
          <p:cNvSpPr txBox="1"/>
          <p:nvPr/>
        </p:nvSpPr>
        <p:spPr>
          <a:xfrm>
            <a:off x="5508104" y="404664"/>
            <a:ext cx="3384376" cy="5355312"/>
          </a:xfrm>
          <a:prstGeom prst="rect">
            <a:avLst/>
          </a:prstGeom>
          <a:noFill/>
        </p:spPr>
        <p:txBody>
          <a:bodyPr wrap="square" rtlCol="0">
            <a:spAutoFit/>
          </a:bodyPr>
          <a:lstStyle/>
          <a:p>
            <a:pPr lvl="0" fontAlgn="base"/>
            <a:r>
              <a:rPr lang="en-US" dirty="0" smtClean="0">
                <a:solidFill>
                  <a:schemeClr val="accent1">
                    <a:lumMod val="20000"/>
                    <a:lumOff val="80000"/>
                  </a:schemeClr>
                </a:solidFill>
              </a:rPr>
              <a:t>Electrical appliances, such as phone chargers or computer printers, that you’re not currently using (pun intended) will continue to use energy as long as they are switched on – or even just plugged in. Connect several devices to a power strip so all it takes is one easy action to turn them off. Switch off any light fixtures when you leave the room for longer than 5 minutes, as well.</a:t>
            </a:r>
            <a:r>
              <a:rPr lang="en-US" b="1" dirty="0" smtClean="0">
                <a:solidFill>
                  <a:schemeClr val="accent1">
                    <a:lumMod val="20000"/>
                    <a:lumOff val="80000"/>
                  </a:schemeClr>
                </a:solidFill>
              </a:rPr>
              <a:t> Turn off your computer</a:t>
            </a:r>
            <a:r>
              <a:rPr lang="en-US" dirty="0" smtClean="0">
                <a:solidFill>
                  <a:schemeClr val="accent1">
                    <a:lumMod val="20000"/>
                    <a:lumOff val="80000"/>
                  </a:schemeClr>
                </a:solidFill>
              </a:rPr>
              <a:t>: Don’t just put your computer on sleep mode: turning it off during your lunch break and especially at night saves a lot of energy.</a:t>
            </a:r>
            <a:r>
              <a:rPr lang="en-US" dirty="0" smtClean="0"/>
              <a:t/>
            </a:r>
            <a:br>
              <a:rPr lang="en-US" dirty="0" smtClean="0"/>
            </a:br>
            <a:endParaRPr lang="ru-RU" dirty="0" smtClean="0"/>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solidFill>
            <a:srgbClr val="002060"/>
          </a:solidFill>
          <a:effectLst>
            <a:outerShdw blurRad="40000" dist="23000" dir="5400000" sx="96000" sy="96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Трапеция 4"/>
          <p:cNvSpPr/>
          <p:nvPr/>
        </p:nvSpPr>
        <p:spPr>
          <a:xfrm>
            <a:off x="1331640" y="0"/>
            <a:ext cx="6768752" cy="6525344"/>
          </a:xfrm>
          <a:prstGeom prst="trapezoid">
            <a:avLst>
              <a:gd name="adj" fmla="val 36058"/>
            </a:avLst>
          </a:prstGeom>
          <a:gradFill flip="none" rotWithShape="1">
            <a:gsLst>
              <a:gs pos="16000">
                <a:srgbClr val="FFFF00">
                  <a:shade val="30000"/>
                  <a:satMod val="115000"/>
                  <a:alpha val="65000"/>
                </a:srgbClr>
              </a:gs>
              <a:gs pos="50000">
                <a:srgbClr val="FFFF00">
                  <a:shade val="67500"/>
                  <a:satMod val="115000"/>
                </a:srgbClr>
              </a:gs>
              <a:gs pos="100000">
                <a:srgbClr val="FFFF00">
                  <a:shade val="100000"/>
                  <a:satMod val="115000"/>
                </a:srgb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2483768" y="1412776"/>
            <a:ext cx="4536504" cy="3785652"/>
          </a:xfrm>
          <a:prstGeom prst="rect">
            <a:avLst/>
          </a:prstGeom>
          <a:noFill/>
        </p:spPr>
        <p:txBody>
          <a:bodyPr wrap="square" rtlCol="0">
            <a:spAutoFit/>
          </a:bodyPr>
          <a:lstStyle/>
          <a:p>
            <a:pPr algn="ctr"/>
            <a:r>
              <a:rPr lang="en-US" sz="6000" b="1" i="1" dirty="0" smtClean="0"/>
              <a:t>Stop shopping … or at least cut down</a:t>
            </a:r>
            <a:r>
              <a:rPr lang="en-US" sz="6000" dirty="0" smtClean="0"/>
              <a:t>.  </a:t>
            </a:r>
            <a:endParaRPr lang="ru-RU" sz="7200" dirty="0">
              <a:effectLst>
                <a:outerShdw blurRad="38100" dist="38100" dir="2700000" algn="tl">
                  <a:srgbClr val="000000">
                    <a:alpha val="43137"/>
                  </a:srgbClr>
                </a:outerShdw>
              </a:effectLst>
            </a:endParaRPr>
          </a:p>
        </p:txBody>
      </p:sp>
      <p:sp>
        <p:nvSpPr>
          <p:cNvPr id="7" name="TextBox 6"/>
          <p:cNvSpPr txBox="1"/>
          <p:nvPr/>
        </p:nvSpPr>
        <p:spPr>
          <a:xfrm>
            <a:off x="179512" y="260648"/>
            <a:ext cx="2448272" cy="2585323"/>
          </a:xfrm>
          <a:prstGeom prst="rect">
            <a:avLst/>
          </a:prstGeom>
          <a:noFill/>
        </p:spPr>
        <p:txBody>
          <a:bodyPr wrap="square" rtlCol="0">
            <a:spAutoFit/>
          </a:bodyPr>
          <a:lstStyle/>
          <a:p>
            <a:r>
              <a:rPr lang="en-US" dirty="0" smtClean="0">
                <a:solidFill>
                  <a:schemeClr val="accent1">
                    <a:lumMod val="20000"/>
                    <a:lumOff val="80000"/>
                  </a:schemeClr>
                </a:solidFill>
              </a:rPr>
              <a:t>New clothes, tablets, and other consumer goods take energy to produce and transport to your local shopping center, or to your home address when you order online. Do you really need so much stuff?</a:t>
            </a:r>
            <a:endParaRPr lang="ru-RU" dirty="0">
              <a:solidFill>
                <a:schemeClr val="accent1">
                  <a:lumMod val="20000"/>
                  <a:lumOff val="80000"/>
                </a:schemeClr>
              </a:solidFill>
            </a:endParaRPr>
          </a:p>
        </p:txBody>
      </p:sp>
      <p:sp>
        <p:nvSpPr>
          <p:cNvPr id="8" name="TextBox 7"/>
          <p:cNvSpPr txBox="1"/>
          <p:nvPr/>
        </p:nvSpPr>
        <p:spPr>
          <a:xfrm>
            <a:off x="6623720" y="116632"/>
            <a:ext cx="2520280" cy="2585323"/>
          </a:xfrm>
          <a:prstGeom prst="rect">
            <a:avLst/>
          </a:prstGeom>
          <a:noFill/>
        </p:spPr>
        <p:txBody>
          <a:bodyPr wrap="square" rtlCol="0">
            <a:spAutoFit/>
          </a:bodyPr>
          <a:lstStyle/>
          <a:p>
            <a:r>
              <a:rPr lang="en-US" dirty="0" smtClean="0">
                <a:solidFill>
                  <a:schemeClr val="accent1">
                    <a:lumMod val="20000"/>
                    <a:lumOff val="80000"/>
                  </a:schemeClr>
                </a:solidFill>
              </a:rPr>
              <a:t>Buy less. Or browse the second hand stores; you’re likely to end up with one-of-a-kind, energy-saving, vintage finds.</a:t>
            </a:r>
            <a:endParaRPr lang="ru-RU" dirty="0" smtClean="0">
              <a:solidFill>
                <a:schemeClr val="accent1">
                  <a:lumMod val="20000"/>
                  <a:lumOff val="80000"/>
                </a:schemeClr>
              </a:solidFill>
            </a:endParaRPr>
          </a:p>
          <a:p>
            <a:pPr lvl="0"/>
            <a:r>
              <a:rPr lang="en-US" dirty="0" smtClean="0"/>
              <a:t/>
            </a:r>
            <a:br>
              <a:rPr lang="en-US" dirty="0" smtClean="0"/>
            </a:br>
            <a:endParaRPr lang="ru-RU" dirty="0" smtClean="0"/>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solidFill>
            <a:srgbClr val="002060"/>
          </a:solidFill>
          <a:effectLst>
            <a:outerShdw blurRad="40000" dist="23000" dir="5400000" sx="96000" sy="96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Трапеция 4"/>
          <p:cNvSpPr/>
          <p:nvPr/>
        </p:nvSpPr>
        <p:spPr>
          <a:xfrm rot="16200000">
            <a:off x="-414300" y="530932"/>
            <a:ext cx="6120680" cy="5292080"/>
          </a:xfrm>
          <a:prstGeom prst="trapezoid">
            <a:avLst>
              <a:gd name="adj" fmla="val 36058"/>
            </a:avLst>
          </a:prstGeom>
          <a:gradFill flip="none" rotWithShape="1">
            <a:gsLst>
              <a:gs pos="16000">
                <a:srgbClr val="FFFF00">
                  <a:shade val="30000"/>
                  <a:satMod val="115000"/>
                  <a:alpha val="65000"/>
                </a:srgbClr>
              </a:gs>
              <a:gs pos="50000">
                <a:srgbClr val="FFFF00">
                  <a:shade val="67500"/>
                  <a:satMod val="115000"/>
                </a:srgbClr>
              </a:gs>
              <a:gs pos="100000">
                <a:srgbClr val="FFFF00">
                  <a:shade val="100000"/>
                  <a:satMod val="115000"/>
                </a:srgb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043608" y="1412776"/>
            <a:ext cx="4536504" cy="3046988"/>
          </a:xfrm>
          <a:prstGeom prst="rect">
            <a:avLst/>
          </a:prstGeom>
          <a:noFill/>
        </p:spPr>
        <p:txBody>
          <a:bodyPr wrap="square" rtlCol="0">
            <a:spAutoFit/>
          </a:bodyPr>
          <a:lstStyle/>
          <a:p>
            <a:r>
              <a:rPr lang="en-US" sz="6000" b="1" dirty="0" smtClean="0">
                <a:effectLst>
                  <a:outerShdw blurRad="38100" dist="38100" dir="2700000" algn="tl">
                    <a:srgbClr val="000000">
                      <a:alpha val="43137"/>
                    </a:srgbClr>
                  </a:outerShdw>
                </a:effectLst>
              </a:rPr>
              <a:t>Get around the green way.</a:t>
            </a:r>
            <a:r>
              <a:rPr lang="en-US" sz="7200" dirty="0" smtClean="0"/>
              <a:t> </a:t>
            </a:r>
            <a:endParaRPr lang="ru-RU" sz="7200" dirty="0">
              <a:effectLst>
                <a:outerShdw blurRad="38100" dist="38100" dir="2700000" algn="tl">
                  <a:srgbClr val="000000">
                    <a:alpha val="43137"/>
                  </a:srgbClr>
                </a:outerShdw>
              </a:effectLst>
            </a:endParaRPr>
          </a:p>
        </p:txBody>
      </p:sp>
      <p:sp>
        <p:nvSpPr>
          <p:cNvPr id="7" name="TextBox 6"/>
          <p:cNvSpPr txBox="1"/>
          <p:nvPr/>
        </p:nvSpPr>
        <p:spPr>
          <a:xfrm>
            <a:off x="5436096" y="1412776"/>
            <a:ext cx="3384376" cy="3139321"/>
          </a:xfrm>
          <a:prstGeom prst="rect">
            <a:avLst/>
          </a:prstGeom>
          <a:noFill/>
        </p:spPr>
        <p:txBody>
          <a:bodyPr wrap="square" rtlCol="0">
            <a:spAutoFit/>
          </a:bodyPr>
          <a:lstStyle/>
          <a:p>
            <a:pPr fontAlgn="base"/>
            <a:r>
              <a:rPr lang="en-US" dirty="0" smtClean="0">
                <a:solidFill>
                  <a:schemeClr val="accent1">
                    <a:lumMod val="20000"/>
                    <a:lumOff val="80000"/>
                  </a:schemeClr>
                </a:solidFill>
              </a:rPr>
              <a:t>If it’s possible and safe to do so, avoid driving places by car or relying on a lift from grownups. Choose an alternative, energy-smart means of transportation such as walking or bicycling … whenever and wherever you can</a:t>
            </a:r>
            <a:r>
              <a:rPr lang="en-US" dirty="0" smtClean="0"/>
              <a:t>.</a:t>
            </a:r>
            <a:br>
              <a:rPr lang="en-US" dirty="0" smtClean="0"/>
            </a:br>
            <a:endParaRPr lang="ru-RU" dirty="0" smtClean="0"/>
          </a:p>
          <a:p>
            <a:pPr lvl="0" fontAlgn="base"/>
            <a:r>
              <a:rPr lang="en-US" dirty="0" smtClean="0"/>
              <a:t/>
            </a:r>
            <a:br>
              <a:rPr lang="en-US" dirty="0" smtClean="0"/>
            </a:br>
            <a:endParaRPr lang="ru-RU" dirty="0" smtClean="0"/>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solidFill>
            <a:srgbClr val="002060"/>
          </a:solidFill>
          <a:effectLst>
            <a:outerShdw blurRad="40000" dist="23000" dir="5400000" sx="96000" sy="96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Трапеция 4"/>
          <p:cNvSpPr/>
          <p:nvPr/>
        </p:nvSpPr>
        <p:spPr>
          <a:xfrm>
            <a:off x="1331640" y="0"/>
            <a:ext cx="6768752" cy="6525344"/>
          </a:xfrm>
          <a:prstGeom prst="trapezoid">
            <a:avLst>
              <a:gd name="adj" fmla="val 36058"/>
            </a:avLst>
          </a:prstGeom>
          <a:gradFill flip="none" rotWithShape="1">
            <a:gsLst>
              <a:gs pos="16000">
                <a:srgbClr val="FFFF00">
                  <a:shade val="30000"/>
                  <a:satMod val="115000"/>
                  <a:alpha val="65000"/>
                </a:srgbClr>
              </a:gs>
              <a:gs pos="50000">
                <a:srgbClr val="FFFF00">
                  <a:shade val="67500"/>
                  <a:satMod val="115000"/>
                </a:srgbClr>
              </a:gs>
              <a:gs pos="100000">
                <a:srgbClr val="FFFF00">
                  <a:shade val="100000"/>
                  <a:satMod val="115000"/>
                </a:srgb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2483768" y="1412776"/>
            <a:ext cx="4320480" cy="4708981"/>
          </a:xfrm>
          <a:prstGeom prst="rect">
            <a:avLst/>
          </a:prstGeom>
          <a:noFill/>
        </p:spPr>
        <p:txBody>
          <a:bodyPr wrap="square" rtlCol="0">
            <a:spAutoFit/>
          </a:bodyPr>
          <a:lstStyle/>
          <a:p>
            <a:pPr lvl="0" algn="ctr"/>
            <a:r>
              <a:rPr lang="en-US" sz="6000" b="1" dirty="0" smtClean="0">
                <a:effectLst>
                  <a:outerShdw blurRad="38100" dist="38100" dir="2700000" algn="tl">
                    <a:srgbClr val="000000">
                      <a:alpha val="43137"/>
                    </a:srgbClr>
                  </a:outerShdw>
                </a:effectLst>
              </a:rPr>
              <a:t>Ditch the Television and Pick Up a Book</a:t>
            </a:r>
            <a:endParaRPr lang="ru-RU" sz="6000" b="1" dirty="0" smtClean="0">
              <a:effectLst>
                <a:outerShdw blurRad="38100" dist="38100" dir="2700000" algn="tl">
                  <a:srgbClr val="000000">
                    <a:alpha val="43137"/>
                  </a:srgbClr>
                </a:outerShdw>
              </a:effectLst>
            </a:endParaRPr>
          </a:p>
          <a:p>
            <a:pPr algn="ctr"/>
            <a:r>
              <a:rPr lang="en-US" sz="6000" dirty="0" smtClean="0"/>
              <a:t> </a:t>
            </a:r>
            <a:endParaRPr lang="ru-RU" sz="7200" dirty="0">
              <a:effectLst>
                <a:outerShdw blurRad="38100" dist="38100" dir="2700000" algn="tl">
                  <a:srgbClr val="000000">
                    <a:alpha val="43137"/>
                  </a:srgbClr>
                </a:outerShdw>
              </a:effectLst>
            </a:endParaRPr>
          </a:p>
        </p:txBody>
      </p:sp>
      <p:sp>
        <p:nvSpPr>
          <p:cNvPr id="7" name="TextBox 6"/>
          <p:cNvSpPr txBox="1"/>
          <p:nvPr/>
        </p:nvSpPr>
        <p:spPr>
          <a:xfrm>
            <a:off x="179512" y="260648"/>
            <a:ext cx="2448272" cy="1754326"/>
          </a:xfrm>
          <a:prstGeom prst="rect">
            <a:avLst/>
          </a:prstGeom>
          <a:noFill/>
        </p:spPr>
        <p:txBody>
          <a:bodyPr wrap="square" rtlCol="0">
            <a:spAutoFit/>
          </a:bodyPr>
          <a:lstStyle/>
          <a:p>
            <a:r>
              <a:rPr lang="en-US" dirty="0" smtClean="0">
                <a:solidFill>
                  <a:schemeClr val="accent1">
                    <a:lumMod val="20000"/>
                    <a:lumOff val="80000"/>
                  </a:schemeClr>
                </a:solidFill>
              </a:rPr>
              <a:t>It’s no secret that television and video games run on power. Turn them off to save on electricity, and pick up a book instead!</a:t>
            </a:r>
            <a:endParaRPr lang="ru-RU" dirty="0">
              <a:solidFill>
                <a:schemeClr val="accent1">
                  <a:lumMod val="20000"/>
                  <a:lumOff val="8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solidFill>
            <a:srgbClr val="002060"/>
          </a:solidFill>
          <a:effectLst>
            <a:outerShdw blurRad="40000" dist="23000" dir="5400000" sx="96000" sy="96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Трапеция 4"/>
          <p:cNvSpPr/>
          <p:nvPr/>
        </p:nvSpPr>
        <p:spPr>
          <a:xfrm rot="16200000">
            <a:off x="-414300" y="530932"/>
            <a:ext cx="6120680" cy="5292080"/>
          </a:xfrm>
          <a:prstGeom prst="trapezoid">
            <a:avLst>
              <a:gd name="adj" fmla="val 36058"/>
            </a:avLst>
          </a:prstGeom>
          <a:gradFill flip="none" rotWithShape="1">
            <a:gsLst>
              <a:gs pos="16000">
                <a:srgbClr val="FFFF00">
                  <a:shade val="30000"/>
                  <a:satMod val="115000"/>
                  <a:alpha val="45000"/>
                </a:srgbClr>
              </a:gs>
              <a:gs pos="50000">
                <a:srgbClr val="FFFF00">
                  <a:shade val="67500"/>
                  <a:satMod val="115000"/>
                </a:srgbClr>
              </a:gs>
              <a:gs pos="100000">
                <a:srgbClr val="FFFF00">
                  <a:shade val="100000"/>
                  <a:satMod val="115000"/>
                </a:srgb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827584" y="1988840"/>
            <a:ext cx="4536504" cy="1938992"/>
          </a:xfrm>
          <a:prstGeom prst="rect">
            <a:avLst/>
          </a:prstGeom>
          <a:noFill/>
        </p:spPr>
        <p:txBody>
          <a:bodyPr wrap="square" rtlCol="0">
            <a:spAutoFit/>
          </a:bodyPr>
          <a:lstStyle/>
          <a:p>
            <a:pPr lvl="0"/>
            <a:r>
              <a:rPr lang="en-US" sz="6000" b="1" dirty="0" smtClean="0">
                <a:effectLst>
                  <a:outerShdw blurRad="38100" dist="38100" dir="2700000" algn="tl">
                    <a:srgbClr val="000000">
                      <a:alpha val="43137"/>
                    </a:srgbClr>
                  </a:outerShdw>
                </a:effectLst>
              </a:rPr>
              <a:t>Shower with Timers</a:t>
            </a:r>
            <a:endParaRPr lang="ru-RU" sz="6000" b="1" dirty="0">
              <a:effectLst>
                <a:outerShdw blurRad="38100" dist="38100" dir="2700000" algn="tl">
                  <a:srgbClr val="000000">
                    <a:alpha val="43137"/>
                  </a:srgbClr>
                </a:outerShdw>
              </a:effectLst>
            </a:endParaRPr>
          </a:p>
        </p:txBody>
      </p:sp>
      <p:sp>
        <p:nvSpPr>
          <p:cNvPr id="7" name="TextBox 6"/>
          <p:cNvSpPr txBox="1"/>
          <p:nvPr/>
        </p:nvSpPr>
        <p:spPr>
          <a:xfrm>
            <a:off x="5436096" y="548680"/>
            <a:ext cx="3384376" cy="5909310"/>
          </a:xfrm>
          <a:prstGeom prst="rect">
            <a:avLst/>
          </a:prstGeom>
          <a:noFill/>
        </p:spPr>
        <p:txBody>
          <a:bodyPr wrap="square" rtlCol="0">
            <a:spAutoFit/>
          </a:bodyPr>
          <a:lstStyle/>
          <a:p>
            <a:r>
              <a:rPr lang="en-US" dirty="0" smtClean="0">
                <a:solidFill>
                  <a:schemeClr val="accent1">
                    <a:lumMod val="20000"/>
                    <a:lumOff val="80000"/>
                  </a:schemeClr>
                </a:solidFill>
              </a:rPr>
              <a:t>Water waste and shortages during the summer months is real. Especially with teenagers and young adults in the home, shower times can become ludicrously long. The longer the hot shower, the more water and gas are used to heat up the water. Put a 5-minute timer in your bathroom. Pick your two best shower songs* and sing them with everything you’ve got. Then, shower’s over. If you’ve still got soap on you, it’s your own fault. </a:t>
            </a:r>
            <a:r>
              <a:rPr lang="ru-RU" dirty="0" err="1" smtClean="0">
                <a:solidFill>
                  <a:schemeClr val="accent1">
                    <a:lumMod val="20000"/>
                    <a:lumOff val="80000"/>
                  </a:schemeClr>
                </a:solidFill>
              </a:rPr>
              <a:t>You</a:t>
            </a:r>
            <a:r>
              <a:rPr lang="ru-RU" dirty="0" smtClean="0">
                <a:solidFill>
                  <a:schemeClr val="accent1">
                    <a:lumMod val="20000"/>
                    <a:lumOff val="80000"/>
                  </a:schemeClr>
                </a:solidFill>
              </a:rPr>
              <a:t> </a:t>
            </a:r>
            <a:r>
              <a:rPr lang="ru-RU" dirty="0" err="1" smtClean="0">
                <a:solidFill>
                  <a:schemeClr val="accent1">
                    <a:lumMod val="20000"/>
                    <a:lumOff val="80000"/>
                  </a:schemeClr>
                </a:solidFill>
              </a:rPr>
              <a:t>knew</a:t>
            </a:r>
            <a:r>
              <a:rPr lang="ru-RU" dirty="0" smtClean="0">
                <a:solidFill>
                  <a:schemeClr val="accent1">
                    <a:lumMod val="20000"/>
                    <a:lumOff val="80000"/>
                  </a:schemeClr>
                </a:solidFill>
              </a:rPr>
              <a:t> </a:t>
            </a:r>
            <a:r>
              <a:rPr lang="ru-RU" dirty="0" err="1" smtClean="0">
                <a:solidFill>
                  <a:schemeClr val="accent1">
                    <a:lumMod val="20000"/>
                    <a:lumOff val="80000"/>
                  </a:schemeClr>
                </a:solidFill>
              </a:rPr>
              <a:t>that</a:t>
            </a:r>
            <a:r>
              <a:rPr lang="ru-RU" dirty="0" smtClean="0">
                <a:solidFill>
                  <a:schemeClr val="accent1">
                    <a:lumMod val="20000"/>
                    <a:lumOff val="80000"/>
                  </a:schemeClr>
                </a:solidFill>
              </a:rPr>
              <a:t> </a:t>
            </a:r>
            <a:r>
              <a:rPr lang="ru-RU" dirty="0" err="1" smtClean="0">
                <a:solidFill>
                  <a:schemeClr val="accent1">
                    <a:lumMod val="20000"/>
                    <a:lumOff val="80000"/>
                  </a:schemeClr>
                </a:solidFill>
              </a:rPr>
              <a:t>last</a:t>
            </a:r>
            <a:r>
              <a:rPr lang="ru-RU" dirty="0" smtClean="0">
                <a:solidFill>
                  <a:schemeClr val="accent1">
                    <a:lumMod val="20000"/>
                    <a:lumOff val="80000"/>
                  </a:schemeClr>
                </a:solidFill>
              </a:rPr>
              <a:t> </a:t>
            </a:r>
            <a:r>
              <a:rPr lang="ru-RU" dirty="0" err="1" smtClean="0">
                <a:solidFill>
                  <a:schemeClr val="accent1">
                    <a:lumMod val="20000"/>
                    <a:lumOff val="80000"/>
                  </a:schemeClr>
                </a:solidFill>
              </a:rPr>
              <a:t>reprise</a:t>
            </a:r>
            <a:r>
              <a:rPr lang="ru-RU" dirty="0" smtClean="0">
                <a:solidFill>
                  <a:schemeClr val="accent1">
                    <a:lumMod val="20000"/>
                    <a:lumOff val="80000"/>
                  </a:schemeClr>
                </a:solidFill>
              </a:rPr>
              <a:t> </a:t>
            </a:r>
            <a:r>
              <a:rPr lang="ru-RU" dirty="0" err="1" smtClean="0">
                <a:solidFill>
                  <a:schemeClr val="accent1">
                    <a:lumMod val="20000"/>
                    <a:lumOff val="80000"/>
                  </a:schemeClr>
                </a:solidFill>
              </a:rPr>
              <a:t>was</a:t>
            </a:r>
            <a:r>
              <a:rPr lang="ru-RU" dirty="0" smtClean="0">
                <a:solidFill>
                  <a:schemeClr val="accent1">
                    <a:lumMod val="20000"/>
                    <a:lumOff val="80000"/>
                  </a:schemeClr>
                </a:solidFill>
              </a:rPr>
              <a:t> </a:t>
            </a:r>
            <a:r>
              <a:rPr lang="ru-RU" dirty="0" err="1" smtClean="0">
                <a:solidFill>
                  <a:schemeClr val="accent1">
                    <a:lumMod val="20000"/>
                    <a:lumOff val="80000"/>
                  </a:schemeClr>
                </a:solidFill>
              </a:rPr>
              <a:t>coming</a:t>
            </a:r>
            <a:r>
              <a:rPr lang="ru-RU" dirty="0" smtClean="0">
                <a:solidFill>
                  <a:schemeClr val="accent1">
                    <a:lumMod val="20000"/>
                    <a:lumOff val="80000"/>
                  </a:schemeClr>
                </a:solidFill>
              </a:rPr>
              <a:t>.</a:t>
            </a:r>
          </a:p>
          <a:p>
            <a:r>
              <a:rPr lang="en-US" dirty="0" smtClean="0"/>
              <a:t> </a:t>
            </a:r>
            <a:endParaRPr lang="ru-RU" dirty="0" smtClean="0"/>
          </a:p>
          <a:p>
            <a:pPr fontAlgn="base"/>
            <a:r>
              <a:rPr lang="en-US" dirty="0" smtClean="0"/>
              <a:t/>
            </a:r>
            <a:br>
              <a:rPr lang="en-US" dirty="0" smtClean="0"/>
            </a:br>
            <a:endParaRPr lang="ru-RU" dirty="0" smtClean="0"/>
          </a:p>
          <a:p>
            <a:pPr lvl="0" fontAlgn="base"/>
            <a:r>
              <a:rPr lang="en-US" dirty="0" smtClean="0"/>
              <a:t/>
            </a:r>
            <a:br>
              <a:rPr lang="en-US" dirty="0" smtClean="0"/>
            </a:br>
            <a:endParaRPr lang="ru-RU" dirty="0" smtClean="0"/>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solidFill>
            <a:srgbClr val="002060"/>
          </a:solidFill>
          <a:effectLst>
            <a:outerShdw blurRad="40000" dist="23000" dir="5400000" sx="96000" sy="96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Трапеция 4"/>
          <p:cNvSpPr/>
          <p:nvPr/>
        </p:nvSpPr>
        <p:spPr>
          <a:xfrm>
            <a:off x="1331640" y="0"/>
            <a:ext cx="6768752" cy="6525344"/>
          </a:xfrm>
          <a:prstGeom prst="trapezoid">
            <a:avLst>
              <a:gd name="adj" fmla="val 36058"/>
            </a:avLst>
          </a:prstGeom>
          <a:gradFill flip="none" rotWithShape="1">
            <a:gsLst>
              <a:gs pos="16000">
                <a:srgbClr val="FFFF00">
                  <a:shade val="30000"/>
                  <a:satMod val="115000"/>
                  <a:alpha val="65000"/>
                </a:srgbClr>
              </a:gs>
              <a:gs pos="50000">
                <a:srgbClr val="FFFF00">
                  <a:shade val="67500"/>
                  <a:satMod val="115000"/>
                </a:srgbClr>
              </a:gs>
              <a:gs pos="100000">
                <a:srgbClr val="FFFF00">
                  <a:shade val="100000"/>
                  <a:satMod val="115000"/>
                </a:srgb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2555776" y="2132856"/>
            <a:ext cx="4320480" cy="2862322"/>
          </a:xfrm>
          <a:prstGeom prst="rect">
            <a:avLst/>
          </a:prstGeom>
          <a:noFill/>
        </p:spPr>
        <p:txBody>
          <a:bodyPr wrap="square" rtlCol="0">
            <a:spAutoFit/>
          </a:bodyPr>
          <a:lstStyle/>
          <a:p>
            <a:pPr lvl="0" algn="ctr"/>
            <a:r>
              <a:rPr lang="en-US" sz="6000" b="1" dirty="0" smtClean="0">
                <a:effectLst>
                  <a:outerShdw blurRad="38100" dist="38100" dir="2700000" algn="tl">
                    <a:srgbClr val="000000">
                      <a:alpha val="43137"/>
                    </a:srgbClr>
                  </a:outerShdw>
                </a:effectLst>
              </a:rPr>
              <a:t>Use the Sun to Dry Wet Clothes </a:t>
            </a:r>
            <a:endParaRPr lang="ru-RU" sz="7200" b="1" dirty="0">
              <a:effectLst>
                <a:outerShdw blurRad="38100" dist="38100" dir="2700000" algn="tl">
                  <a:srgbClr val="000000">
                    <a:alpha val="43137"/>
                  </a:srgbClr>
                </a:outerShdw>
              </a:effectLst>
            </a:endParaRPr>
          </a:p>
        </p:txBody>
      </p:sp>
      <p:sp>
        <p:nvSpPr>
          <p:cNvPr id="7" name="TextBox 6"/>
          <p:cNvSpPr txBox="1"/>
          <p:nvPr/>
        </p:nvSpPr>
        <p:spPr>
          <a:xfrm>
            <a:off x="6516216" y="116632"/>
            <a:ext cx="2448272" cy="2308324"/>
          </a:xfrm>
          <a:prstGeom prst="rect">
            <a:avLst/>
          </a:prstGeom>
          <a:noFill/>
        </p:spPr>
        <p:txBody>
          <a:bodyPr wrap="square" rtlCol="0">
            <a:spAutoFit/>
          </a:bodyPr>
          <a:lstStyle/>
          <a:p>
            <a:pPr fontAlgn="base"/>
            <a:r>
              <a:rPr lang="en-US" dirty="0" smtClean="0">
                <a:solidFill>
                  <a:schemeClr val="accent1">
                    <a:lumMod val="20000"/>
                    <a:lumOff val="80000"/>
                  </a:schemeClr>
                </a:solidFill>
              </a:rPr>
              <a:t>After a few times of doing this after coming home from the pool, it should become a habit. You might even try line-drying everyone’s clothing and linens in the backyard.</a:t>
            </a:r>
            <a:endParaRPr lang="ru-RU" dirty="0">
              <a:solidFill>
                <a:schemeClr val="accent1">
                  <a:lumMod val="20000"/>
                  <a:lumOff val="80000"/>
                </a:schemeClr>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566</Words>
  <Application>Microsoft Office PowerPoint</Application>
  <PresentationFormat>Экран (4:3)</PresentationFormat>
  <Paragraphs>33</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psjus</dc:creator>
  <cp:lastModifiedBy>ps.justtasteit@gmail.com</cp:lastModifiedBy>
  <cp:revision>4</cp:revision>
  <dcterms:created xsi:type="dcterms:W3CDTF">2020-04-18T22:07:09Z</dcterms:created>
  <dcterms:modified xsi:type="dcterms:W3CDTF">2020-04-18T22:41:36Z</dcterms:modified>
</cp:coreProperties>
</file>