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tista.com/topics/1701/paper-industr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reenmatch.co.uk/blog/2016/08/fast-fashion-the-second-largest-polluter-in-the-world"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7" name="Группа 16"/>
          <p:cNvGrpSpPr/>
          <p:nvPr/>
        </p:nvGrpSpPr>
        <p:grpSpPr>
          <a:xfrm>
            <a:off x="1043608" y="980728"/>
            <a:ext cx="3384376" cy="4752528"/>
            <a:chOff x="3851538" y="2778267"/>
            <a:chExt cx="1709906" cy="2336277"/>
          </a:xfrm>
        </p:grpSpPr>
        <p:sp>
          <p:nvSpPr>
            <p:cNvPr id="13" name="Прямоугольник с двумя скругленными соседними углами 12"/>
            <p:cNvSpPr/>
            <p:nvPr/>
          </p:nvSpPr>
          <p:spPr>
            <a:xfrm rot="10800000">
              <a:off x="4427984" y="4797152"/>
              <a:ext cx="507828" cy="317392"/>
            </a:xfrm>
            <a:prstGeom prst="round2SameRect">
              <a:avLst>
                <a:gd name="adj1" fmla="val 50000"/>
                <a:gd name="adj2" fmla="val 0"/>
              </a:avLst>
            </a:prstGeom>
            <a:gradFill flip="none" rotWithShape="1">
              <a:gsLst>
                <a:gs pos="0">
                  <a:schemeClr val="accent1">
                    <a:lumMod val="50000"/>
                    <a:tint val="66000"/>
                    <a:satMod val="160000"/>
                  </a:schemeClr>
                </a:gs>
                <a:gs pos="0">
                  <a:schemeClr val="accent1">
                    <a:lumMod val="50000"/>
                    <a:tint val="66000"/>
                    <a:satMod val="160000"/>
                  </a:schemeClr>
                </a:gs>
                <a:gs pos="47000">
                  <a:schemeClr val="accent1">
                    <a:lumMod val="50000"/>
                    <a:tint val="66000"/>
                    <a:satMod val="160000"/>
                    <a:alpha val="94000"/>
                  </a:schemeClr>
                </a:gs>
                <a:gs pos="50000">
                  <a:schemeClr val="accent1">
                    <a:lumMod val="50000"/>
                    <a:tint val="44500"/>
                    <a:satMod val="160000"/>
                  </a:schemeClr>
                </a:gs>
                <a:gs pos="100000">
                  <a:schemeClr val="accent1">
                    <a:lumMod val="50000"/>
                    <a:tint val="23500"/>
                    <a:satMod val="16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C000"/>
                  </a:solidFill>
                </a:ln>
              </a:endParaRPr>
            </a:p>
          </p:txBody>
        </p:sp>
        <p:sp>
          <p:nvSpPr>
            <p:cNvPr id="14" name="Полилиния 13"/>
            <p:cNvSpPr/>
            <p:nvPr/>
          </p:nvSpPr>
          <p:spPr>
            <a:xfrm>
              <a:off x="3851538" y="2778267"/>
              <a:ext cx="1709906" cy="1959828"/>
            </a:xfrm>
            <a:custGeom>
              <a:avLst/>
              <a:gdLst>
                <a:gd name="connsiteX0" fmla="*/ 0 w 1584176"/>
                <a:gd name="connsiteY0" fmla="*/ 792088 h 1584176"/>
                <a:gd name="connsiteX1" fmla="*/ 231998 w 1584176"/>
                <a:gd name="connsiteY1" fmla="*/ 231997 h 1584176"/>
                <a:gd name="connsiteX2" fmla="*/ 792089 w 1584176"/>
                <a:gd name="connsiteY2" fmla="*/ 1 h 1584176"/>
                <a:gd name="connsiteX3" fmla="*/ 1352180 w 1584176"/>
                <a:gd name="connsiteY3" fmla="*/ 231999 h 1584176"/>
                <a:gd name="connsiteX4" fmla="*/ 1584176 w 1584176"/>
                <a:gd name="connsiteY4" fmla="*/ 792090 h 1584176"/>
                <a:gd name="connsiteX5" fmla="*/ 1352179 w 1584176"/>
                <a:gd name="connsiteY5" fmla="*/ 1352181 h 1584176"/>
                <a:gd name="connsiteX6" fmla="*/ 792088 w 1584176"/>
                <a:gd name="connsiteY6" fmla="*/ 1584178 h 1584176"/>
                <a:gd name="connsiteX7" fmla="*/ 231997 w 1584176"/>
                <a:gd name="connsiteY7" fmla="*/ 1352180 h 1584176"/>
                <a:gd name="connsiteX8" fmla="*/ 0 w 1584176"/>
                <a:gd name="connsiteY8" fmla="*/ 792089 h 1584176"/>
                <a:gd name="connsiteX9" fmla="*/ 0 w 1584176"/>
                <a:gd name="connsiteY9" fmla="*/ 792088 h 1584176"/>
                <a:gd name="connsiteX0" fmla="*/ 0 w 1584177"/>
                <a:gd name="connsiteY0" fmla="*/ 792088 h 2029046"/>
                <a:gd name="connsiteX1" fmla="*/ 231998 w 1584177"/>
                <a:gd name="connsiteY1" fmla="*/ 231997 h 2029046"/>
                <a:gd name="connsiteX2" fmla="*/ 792089 w 1584177"/>
                <a:gd name="connsiteY2" fmla="*/ 1 h 2029046"/>
                <a:gd name="connsiteX3" fmla="*/ 1352180 w 1584177"/>
                <a:gd name="connsiteY3" fmla="*/ 231999 h 2029046"/>
                <a:gd name="connsiteX4" fmla="*/ 1584176 w 1584177"/>
                <a:gd name="connsiteY4" fmla="*/ 792090 h 2029046"/>
                <a:gd name="connsiteX5" fmla="*/ 1027059 w 1584177"/>
                <a:gd name="connsiteY5" fmla="*/ 1880501 h 2029046"/>
                <a:gd name="connsiteX6" fmla="*/ 792088 w 1584177"/>
                <a:gd name="connsiteY6" fmla="*/ 1584178 h 2029046"/>
                <a:gd name="connsiteX7" fmla="*/ 231997 w 1584177"/>
                <a:gd name="connsiteY7" fmla="*/ 1352180 h 2029046"/>
                <a:gd name="connsiteX8" fmla="*/ 0 w 1584177"/>
                <a:gd name="connsiteY8" fmla="*/ 792089 h 2029046"/>
                <a:gd name="connsiteX9" fmla="*/ 0 w 1584177"/>
                <a:gd name="connsiteY9" fmla="*/ 792088 h 2029046"/>
                <a:gd name="connsiteX0" fmla="*/ 0 w 1584177"/>
                <a:gd name="connsiteY0" fmla="*/ 792088 h 2054002"/>
                <a:gd name="connsiteX1" fmla="*/ 231998 w 1584177"/>
                <a:gd name="connsiteY1" fmla="*/ 231997 h 2054002"/>
                <a:gd name="connsiteX2" fmla="*/ 792089 w 1584177"/>
                <a:gd name="connsiteY2" fmla="*/ 1 h 2054002"/>
                <a:gd name="connsiteX3" fmla="*/ 1352180 w 1584177"/>
                <a:gd name="connsiteY3" fmla="*/ 231999 h 2054002"/>
                <a:gd name="connsiteX4" fmla="*/ 1584176 w 1584177"/>
                <a:gd name="connsiteY4" fmla="*/ 792090 h 2054002"/>
                <a:gd name="connsiteX5" fmla="*/ 1027059 w 1584177"/>
                <a:gd name="connsiteY5" fmla="*/ 1880501 h 2054002"/>
                <a:gd name="connsiteX6" fmla="*/ 726048 w 1584177"/>
                <a:gd name="connsiteY6" fmla="*/ 1833098 h 2054002"/>
                <a:gd name="connsiteX7" fmla="*/ 231997 w 1584177"/>
                <a:gd name="connsiteY7" fmla="*/ 1352180 h 2054002"/>
                <a:gd name="connsiteX8" fmla="*/ 0 w 1584177"/>
                <a:gd name="connsiteY8" fmla="*/ 792089 h 2054002"/>
                <a:gd name="connsiteX9" fmla="*/ 0 w 1584177"/>
                <a:gd name="connsiteY9" fmla="*/ 792088 h 2054002"/>
                <a:gd name="connsiteX0" fmla="*/ 0 w 1584177"/>
                <a:gd name="connsiteY0" fmla="*/ 792088 h 2059082"/>
                <a:gd name="connsiteX1" fmla="*/ 231998 w 1584177"/>
                <a:gd name="connsiteY1" fmla="*/ 231997 h 2059082"/>
                <a:gd name="connsiteX2" fmla="*/ 792089 w 1584177"/>
                <a:gd name="connsiteY2" fmla="*/ 1 h 2059082"/>
                <a:gd name="connsiteX3" fmla="*/ 1352180 w 1584177"/>
                <a:gd name="connsiteY3" fmla="*/ 231999 h 2059082"/>
                <a:gd name="connsiteX4" fmla="*/ 1584176 w 1584177"/>
                <a:gd name="connsiteY4" fmla="*/ 792090 h 2059082"/>
                <a:gd name="connsiteX5" fmla="*/ 1027059 w 1584177"/>
                <a:gd name="connsiteY5" fmla="*/ 1880501 h 2059082"/>
                <a:gd name="connsiteX6" fmla="*/ 726048 w 1584177"/>
                <a:gd name="connsiteY6" fmla="*/ 1833098 h 2059082"/>
                <a:gd name="connsiteX7" fmla="*/ 470757 w 1584177"/>
                <a:gd name="connsiteY7" fmla="*/ 1885580 h 2059082"/>
                <a:gd name="connsiteX8" fmla="*/ 0 w 1584177"/>
                <a:gd name="connsiteY8" fmla="*/ 792089 h 2059082"/>
                <a:gd name="connsiteX9" fmla="*/ 0 w 1584177"/>
                <a:gd name="connsiteY9" fmla="*/ 792088 h 2059082"/>
                <a:gd name="connsiteX0" fmla="*/ 0 w 1584177"/>
                <a:gd name="connsiteY0" fmla="*/ 792088 h 2074322"/>
                <a:gd name="connsiteX1" fmla="*/ 231998 w 1584177"/>
                <a:gd name="connsiteY1" fmla="*/ 231997 h 2074322"/>
                <a:gd name="connsiteX2" fmla="*/ 792089 w 1584177"/>
                <a:gd name="connsiteY2" fmla="*/ 1 h 2074322"/>
                <a:gd name="connsiteX3" fmla="*/ 1352180 w 1584177"/>
                <a:gd name="connsiteY3" fmla="*/ 231999 h 2074322"/>
                <a:gd name="connsiteX4" fmla="*/ 1584176 w 1584177"/>
                <a:gd name="connsiteY4" fmla="*/ 792090 h 2074322"/>
                <a:gd name="connsiteX5" fmla="*/ 1027059 w 1584177"/>
                <a:gd name="connsiteY5" fmla="*/ 1880501 h 2074322"/>
                <a:gd name="connsiteX6" fmla="*/ 726048 w 1584177"/>
                <a:gd name="connsiteY6" fmla="*/ 1924538 h 2074322"/>
                <a:gd name="connsiteX7" fmla="*/ 470757 w 1584177"/>
                <a:gd name="connsiteY7" fmla="*/ 1885580 h 2074322"/>
                <a:gd name="connsiteX8" fmla="*/ 0 w 1584177"/>
                <a:gd name="connsiteY8" fmla="*/ 792089 h 2074322"/>
                <a:gd name="connsiteX9" fmla="*/ 0 w 1584177"/>
                <a:gd name="connsiteY9" fmla="*/ 792088 h 2074322"/>
                <a:gd name="connsiteX0" fmla="*/ 0 w 1584177"/>
                <a:gd name="connsiteY0" fmla="*/ 792088 h 2074322"/>
                <a:gd name="connsiteX1" fmla="*/ 231998 w 1584177"/>
                <a:gd name="connsiteY1" fmla="*/ 231997 h 2074322"/>
                <a:gd name="connsiteX2" fmla="*/ 792089 w 1584177"/>
                <a:gd name="connsiteY2" fmla="*/ 1 h 2074322"/>
                <a:gd name="connsiteX3" fmla="*/ 1352180 w 1584177"/>
                <a:gd name="connsiteY3" fmla="*/ 231999 h 2074322"/>
                <a:gd name="connsiteX4" fmla="*/ 1584176 w 1584177"/>
                <a:gd name="connsiteY4" fmla="*/ 792090 h 2074322"/>
                <a:gd name="connsiteX5" fmla="*/ 1027059 w 1584177"/>
                <a:gd name="connsiteY5" fmla="*/ 1880501 h 2074322"/>
                <a:gd name="connsiteX6" fmla="*/ 726048 w 1584177"/>
                <a:gd name="connsiteY6" fmla="*/ 1924538 h 2074322"/>
                <a:gd name="connsiteX7" fmla="*/ 470757 w 1584177"/>
                <a:gd name="connsiteY7" fmla="*/ 1885580 h 2074322"/>
                <a:gd name="connsiteX8" fmla="*/ 0 w 1584177"/>
                <a:gd name="connsiteY8" fmla="*/ 792089 h 2074322"/>
                <a:gd name="connsiteX9" fmla="*/ 0 w 1584177"/>
                <a:gd name="connsiteY9" fmla="*/ 792088 h 2074322"/>
                <a:gd name="connsiteX0" fmla="*/ 0 w 1584177"/>
                <a:gd name="connsiteY0" fmla="*/ 792088 h 2103532"/>
                <a:gd name="connsiteX1" fmla="*/ 231998 w 1584177"/>
                <a:gd name="connsiteY1" fmla="*/ 231997 h 2103532"/>
                <a:gd name="connsiteX2" fmla="*/ 792089 w 1584177"/>
                <a:gd name="connsiteY2" fmla="*/ 1 h 2103532"/>
                <a:gd name="connsiteX3" fmla="*/ 1352180 w 1584177"/>
                <a:gd name="connsiteY3" fmla="*/ 231999 h 2103532"/>
                <a:gd name="connsiteX4" fmla="*/ 1584176 w 1584177"/>
                <a:gd name="connsiteY4" fmla="*/ 792090 h 2103532"/>
                <a:gd name="connsiteX5" fmla="*/ 1061349 w 1584177"/>
                <a:gd name="connsiteY5" fmla="*/ 1914791 h 2103532"/>
                <a:gd name="connsiteX6" fmla="*/ 726048 w 1584177"/>
                <a:gd name="connsiteY6" fmla="*/ 1924538 h 2103532"/>
                <a:gd name="connsiteX7" fmla="*/ 470757 w 1584177"/>
                <a:gd name="connsiteY7" fmla="*/ 1885580 h 2103532"/>
                <a:gd name="connsiteX8" fmla="*/ 0 w 1584177"/>
                <a:gd name="connsiteY8" fmla="*/ 792089 h 2103532"/>
                <a:gd name="connsiteX9" fmla="*/ 0 w 1584177"/>
                <a:gd name="connsiteY9" fmla="*/ 792088 h 2103532"/>
                <a:gd name="connsiteX0" fmla="*/ 0 w 1584177"/>
                <a:gd name="connsiteY0" fmla="*/ 792088 h 2103532"/>
                <a:gd name="connsiteX1" fmla="*/ 231998 w 1584177"/>
                <a:gd name="connsiteY1" fmla="*/ 231997 h 2103532"/>
                <a:gd name="connsiteX2" fmla="*/ 792089 w 1584177"/>
                <a:gd name="connsiteY2" fmla="*/ 1 h 2103532"/>
                <a:gd name="connsiteX3" fmla="*/ 1352180 w 1584177"/>
                <a:gd name="connsiteY3" fmla="*/ 231999 h 2103532"/>
                <a:gd name="connsiteX4" fmla="*/ 1584176 w 1584177"/>
                <a:gd name="connsiteY4" fmla="*/ 792090 h 2103532"/>
                <a:gd name="connsiteX5" fmla="*/ 1061349 w 1584177"/>
                <a:gd name="connsiteY5" fmla="*/ 1914791 h 2103532"/>
                <a:gd name="connsiteX6" fmla="*/ 726048 w 1584177"/>
                <a:gd name="connsiteY6" fmla="*/ 1924538 h 2103532"/>
                <a:gd name="connsiteX7" fmla="*/ 470757 w 1584177"/>
                <a:gd name="connsiteY7" fmla="*/ 1885580 h 2103532"/>
                <a:gd name="connsiteX8" fmla="*/ 0 w 1584177"/>
                <a:gd name="connsiteY8" fmla="*/ 792089 h 2103532"/>
                <a:gd name="connsiteX9" fmla="*/ 0 w 1584177"/>
                <a:gd name="connsiteY9" fmla="*/ 792088 h 2103532"/>
                <a:gd name="connsiteX0" fmla="*/ 0 w 1637516"/>
                <a:gd name="connsiteY0" fmla="*/ 792088 h 2103532"/>
                <a:gd name="connsiteX1" fmla="*/ 231998 w 1637516"/>
                <a:gd name="connsiteY1" fmla="*/ 231997 h 2103532"/>
                <a:gd name="connsiteX2" fmla="*/ 792089 w 1637516"/>
                <a:gd name="connsiteY2" fmla="*/ 1 h 2103532"/>
                <a:gd name="connsiteX3" fmla="*/ 1352180 w 1637516"/>
                <a:gd name="connsiteY3" fmla="*/ 231999 h 2103532"/>
                <a:gd name="connsiteX4" fmla="*/ 1584176 w 1637516"/>
                <a:gd name="connsiteY4" fmla="*/ 792090 h 2103532"/>
                <a:gd name="connsiteX5" fmla="*/ 1061349 w 1637516"/>
                <a:gd name="connsiteY5" fmla="*/ 1914791 h 2103532"/>
                <a:gd name="connsiteX6" fmla="*/ 726048 w 1637516"/>
                <a:gd name="connsiteY6" fmla="*/ 1924538 h 2103532"/>
                <a:gd name="connsiteX7" fmla="*/ 470757 w 1637516"/>
                <a:gd name="connsiteY7" fmla="*/ 1885580 h 2103532"/>
                <a:gd name="connsiteX8" fmla="*/ 0 w 1637516"/>
                <a:gd name="connsiteY8" fmla="*/ 792089 h 2103532"/>
                <a:gd name="connsiteX9" fmla="*/ 0 w 1637516"/>
                <a:gd name="connsiteY9" fmla="*/ 792088 h 2103532"/>
                <a:gd name="connsiteX0" fmla="*/ 0 w 1637516"/>
                <a:gd name="connsiteY0" fmla="*/ 792088 h 2074322"/>
                <a:gd name="connsiteX1" fmla="*/ 231998 w 1637516"/>
                <a:gd name="connsiteY1" fmla="*/ 231997 h 2074322"/>
                <a:gd name="connsiteX2" fmla="*/ 792089 w 1637516"/>
                <a:gd name="connsiteY2" fmla="*/ 1 h 2074322"/>
                <a:gd name="connsiteX3" fmla="*/ 1352180 w 1637516"/>
                <a:gd name="connsiteY3" fmla="*/ 231999 h 2074322"/>
                <a:gd name="connsiteX4" fmla="*/ 1584176 w 1637516"/>
                <a:gd name="connsiteY4" fmla="*/ 792090 h 2074322"/>
                <a:gd name="connsiteX5" fmla="*/ 1061349 w 1637516"/>
                <a:gd name="connsiteY5" fmla="*/ 1914791 h 2074322"/>
                <a:gd name="connsiteX6" fmla="*/ 726048 w 1637516"/>
                <a:gd name="connsiteY6" fmla="*/ 1924538 h 2074322"/>
                <a:gd name="connsiteX7" fmla="*/ 470757 w 1637516"/>
                <a:gd name="connsiteY7" fmla="*/ 1885580 h 2074322"/>
                <a:gd name="connsiteX8" fmla="*/ 0 w 1637516"/>
                <a:gd name="connsiteY8" fmla="*/ 792089 h 2074322"/>
                <a:gd name="connsiteX9" fmla="*/ 0 w 1637516"/>
                <a:gd name="connsiteY9" fmla="*/ 792088 h 2074322"/>
                <a:gd name="connsiteX0" fmla="*/ 0 w 1637516"/>
                <a:gd name="connsiteY0" fmla="*/ 792088 h 2065600"/>
                <a:gd name="connsiteX1" fmla="*/ 231998 w 1637516"/>
                <a:gd name="connsiteY1" fmla="*/ 231997 h 2065600"/>
                <a:gd name="connsiteX2" fmla="*/ 792089 w 1637516"/>
                <a:gd name="connsiteY2" fmla="*/ 1 h 2065600"/>
                <a:gd name="connsiteX3" fmla="*/ 1352180 w 1637516"/>
                <a:gd name="connsiteY3" fmla="*/ 231999 h 2065600"/>
                <a:gd name="connsiteX4" fmla="*/ 1584176 w 1637516"/>
                <a:gd name="connsiteY4" fmla="*/ 792090 h 2065600"/>
                <a:gd name="connsiteX5" fmla="*/ 1061349 w 1637516"/>
                <a:gd name="connsiteY5" fmla="*/ 1914791 h 2065600"/>
                <a:gd name="connsiteX6" fmla="*/ 792087 w 1637516"/>
                <a:gd name="connsiteY6" fmla="*/ 1872208 h 2065600"/>
                <a:gd name="connsiteX7" fmla="*/ 470757 w 1637516"/>
                <a:gd name="connsiteY7" fmla="*/ 1885580 h 2065600"/>
                <a:gd name="connsiteX8" fmla="*/ 0 w 1637516"/>
                <a:gd name="connsiteY8" fmla="*/ 792089 h 2065600"/>
                <a:gd name="connsiteX9" fmla="*/ 0 w 1637516"/>
                <a:gd name="connsiteY9" fmla="*/ 792088 h 2065600"/>
                <a:gd name="connsiteX0" fmla="*/ 0 w 1637516"/>
                <a:gd name="connsiteY0" fmla="*/ 792088 h 2077601"/>
                <a:gd name="connsiteX1" fmla="*/ 231998 w 1637516"/>
                <a:gd name="connsiteY1" fmla="*/ 231997 h 2077601"/>
                <a:gd name="connsiteX2" fmla="*/ 792089 w 1637516"/>
                <a:gd name="connsiteY2" fmla="*/ 1 h 2077601"/>
                <a:gd name="connsiteX3" fmla="*/ 1352180 w 1637516"/>
                <a:gd name="connsiteY3" fmla="*/ 231999 h 2077601"/>
                <a:gd name="connsiteX4" fmla="*/ 1584176 w 1637516"/>
                <a:gd name="connsiteY4" fmla="*/ 792090 h 2077601"/>
                <a:gd name="connsiteX5" fmla="*/ 1061349 w 1637516"/>
                <a:gd name="connsiteY5" fmla="*/ 1914791 h 2077601"/>
                <a:gd name="connsiteX6" fmla="*/ 792087 w 1637516"/>
                <a:gd name="connsiteY6" fmla="*/ 1944216 h 2077601"/>
                <a:gd name="connsiteX7" fmla="*/ 470757 w 1637516"/>
                <a:gd name="connsiteY7" fmla="*/ 1885580 h 2077601"/>
                <a:gd name="connsiteX8" fmla="*/ 0 w 1637516"/>
                <a:gd name="connsiteY8" fmla="*/ 792089 h 2077601"/>
                <a:gd name="connsiteX9" fmla="*/ 0 w 1637516"/>
                <a:gd name="connsiteY9" fmla="*/ 792088 h 2077601"/>
                <a:gd name="connsiteX0" fmla="*/ 0 w 1637516"/>
                <a:gd name="connsiteY0" fmla="*/ 792088 h 2108081"/>
                <a:gd name="connsiteX1" fmla="*/ 231998 w 1637516"/>
                <a:gd name="connsiteY1" fmla="*/ 231997 h 2108081"/>
                <a:gd name="connsiteX2" fmla="*/ 792089 w 1637516"/>
                <a:gd name="connsiteY2" fmla="*/ 1 h 2108081"/>
                <a:gd name="connsiteX3" fmla="*/ 1352180 w 1637516"/>
                <a:gd name="connsiteY3" fmla="*/ 231999 h 2108081"/>
                <a:gd name="connsiteX4" fmla="*/ 1584176 w 1637516"/>
                <a:gd name="connsiteY4" fmla="*/ 792090 h 2108081"/>
                <a:gd name="connsiteX5" fmla="*/ 1061349 w 1637516"/>
                <a:gd name="connsiteY5" fmla="*/ 1914791 h 2108081"/>
                <a:gd name="connsiteX6" fmla="*/ 792087 w 1637516"/>
                <a:gd name="connsiteY6" fmla="*/ 1944216 h 2108081"/>
                <a:gd name="connsiteX7" fmla="*/ 451707 w 1637516"/>
                <a:gd name="connsiteY7" fmla="*/ 1916060 h 2108081"/>
                <a:gd name="connsiteX8" fmla="*/ 0 w 1637516"/>
                <a:gd name="connsiteY8" fmla="*/ 792089 h 2108081"/>
                <a:gd name="connsiteX9" fmla="*/ 0 w 1637516"/>
                <a:gd name="connsiteY9" fmla="*/ 792088 h 2108081"/>
                <a:gd name="connsiteX0" fmla="*/ 0 w 1637516"/>
                <a:gd name="connsiteY0" fmla="*/ 792088 h 1944427"/>
                <a:gd name="connsiteX1" fmla="*/ 231998 w 1637516"/>
                <a:gd name="connsiteY1" fmla="*/ 231997 h 1944427"/>
                <a:gd name="connsiteX2" fmla="*/ 792089 w 1637516"/>
                <a:gd name="connsiteY2" fmla="*/ 1 h 1944427"/>
                <a:gd name="connsiteX3" fmla="*/ 1352180 w 1637516"/>
                <a:gd name="connsiteY3" fmla="*/ 231999 h 1944427"/>
                <a:gd name="connsiteX4" fmla="*/ 1584176 w 1637516"/>
                <a:gd name="connsiteY4" fmla="*/ 792090 h 1944427"/>
                <a:gd name="connsiteX5" fmla="*/ 1061349 w 1637516"/>
                <a:gd name="connsiteY5" fmla="*/ 1914791 h 1944427"/>
                <a:gd name="connsiteX6" fmla="*/ 792087 w 1637516"/>
                <a:gd name="connsiteY6" fmla="*/ 1944216 h 1944427"/>
                <a:gd name="connsiteX7" fmla="*/ 451707 w 1637516"/>
                <a:gd name="connsiteY7" fmla="*/ 1916060 h 1944427"/>
                <a:gd name="connsiteX8" fmla="*/ 0 w 1637516"/>
                <a:gd name="connsiteY8" fmla="*/ 792089 h 1944427"/>
                <a:gd name="connsiteX9" fmla="*/ 0 w 1637516"/>
                <a:gd name="connsiteY9" fmla="*/ 792088 h 1944427"/>
                <a:gd name="connsiteX0" fmla="*/ 0 w 1637516"/>
                <a:gd name="connsiteY0" fmla="*/ 792088 h 1947180"/>
                <a:gd name="connsiteX1" fmla="*/ 231998 w 1637516"/>
                <a:gd name="connsiteY1" fmla="*/ 231997 h 1947180"/>
                <a:gd name="connsiteX2" fmla="*/ 792089 w 1637516"/>
                <a:gd name="connsiteY2" fmla="*/ 1 h 1947180"/>
                <a:gd name="connsiteX3" fmla="*/ 1352180 w 1637516"/>
                <a:gd name="connsiteY3" fmla="*/ 231999 h 1947180"/>
                <a:gd name="connsiteX4" fmla="*/ 1584176 w 1637516"/>
                <a:gd name="connsiteY4" fmla="*/ 792090 h 1947180"/>
                <a:gd name="connsiteX5" fmla="*/ 1011819 w 1637516"/>
                <a:gd name="connsiteY5" fmla="*/ 1933841 h 1947180"/>
                <a:gd name="connsiteX6" fmla="*/ 792087 w 1637516"/>
                <a:gd name="connsiteY6" fmla="*/ 1944216 h 1947180"/>
                <a:gd name="connsiteX7" fmla="*/ 451707 w 1637516"/>
                <a:gd name="connsiteY7" fmla="*/ 1916060 h 1947180"/>
                <a:gd name="connsiteX8" fmla="*/ 0 w 1637516"/>
                <a:gd name="connsiteY8" fmla="*/ 792089 h 1947180"/>
                <a:gd name="connsiteX9" fmla="*/ 0 w 1637516"/>
                <a:gd name="connsiteY9" fmla="*/ 792088 h 1947180"/>
                <a:gd name="connsiteX0" fmla="*/ 0 w 1637516"/>
                <a:gd name="connsiteY0" fmla="*/ 792088 h 1950076"/>
                <a:gd name="connsiteX1" fmla="*/ 231998 w 1637516"/>
                <a:gd name="connsiteY1" fmla="*/ 231997 h 1950076"/>
                <a:gd name="connsiteX2" fmla="*/ 792089 w 1637516"/>
                <a:gd name="connsiteY2" fmla="*/ 1 h 1950076"/>
                <a:gd name="connsiteX3" fmla="*/ 1352180 w 1637516"/>
                <a:gd name="connsiteY3" fmla="*/ 231999 h 1950076"/>
                <a:gd name="connsiteX4" fmla="*/ 1584176 w 1637516"/>
                <a:gd name="connsiteY4" fmla="*/ 792090 h 1950076"/>
                <a:gd name="connsiteX5" fmla="*/ 1080119 w 1637516"/>
                <a:gd name="connsiteY5" fmla="*/ 1944215 h 1950076"/>
                <a:gd name="connsiteX6" fmla="*/ 792087 w 1637516"/>
                <a:gd name="connsiteY6" fmla="*/ 1944216 h 1950076"/>
                <a:gd name="connsiteX7" fmla="*/ 451707 w 1637516"/>
                <a:gd name="connsiteY7" fmla="*/ 1916060 h 1950076"/>
                <a:gd name="connsiteX8" fmla="*/ 0 w 1637516"/>
                <a:gd name="connsiteY8" fmla="*/ 792089 h 1950076"/>
                <a:gd name="connsiteX9" fmla="*/ 0 w 1637516"/>
                <a:gd name="connsiteY9" fmla="*/ 792088 h 1950076"/>
                <a:gd name="connsiteX0" fmla="*/ 0 w 1637516"/>
                <a:gd name="connsiteY0" fmla="*/ 792088 h 1950076"/>
                <a:gd name="connsiteX1" fmla="*/ 231998 w 1637516"/>
                <a:gd name="connsiteY1" fmla="*/ 231997 h 1950076"/>
                <a:gd name="connsiteX2" fmla="*/ 792089 w 1637516"/>
                <a:gd name="connsiteY2" fmla="*/ 1 h 1950076"/>
                <a:gd name="connsiteX3" fmla="*/ 1352180 w 1637516"/>
                <a:gd name="connsiteY3" fmla="*/ 231999 h 1950076"/>
                <a:gd name="connsiteX4" fmla="*/ 1584176 w 1637516"/>
                <a:gd name="connsiteY4" fmla="*/ 792090 h 1950076"/>
                <a:gd name="connsiteX5" fmla="*/ 1008111 w 1637516"/>
                <a:gd name="connsiteY5" fmla="*/ 1944215 h 1950076"/>
                <a:gd name="connsiteX6" fmla="*/ 792087 w 1637516"/>
                <a:gd name="connsiteY6" fmla="*/ 1944216 h 1950076"/>
                <a:gd name="connsiteX7" fmla="*/ 451707 w 1637516"/>
                <a:gd name="connsiteY7" fmla="*/ 1916060 h 1950076"/>
                <a:gd name="connsiteX8" fmla="*/ 0 w 1637516"/>
                <a:gd name="connsiteY8" fmla="*/ 792089 h 1950076"/>
                <a:gd name="connsiteX9" fmla="*/ 0 w 1637516"/>
                <a:gd name="connsiteY9" fmla="*/ 792088 h 1950076"/>
                <a:gd name="connsiteX0" fmla="*/ 0 w 1637516"/>
                <a:gd name="connsiteY0" fmla="*/ 792088 h 1957166"/>
                <a:gd name="connsiteX1" fmla="*/ 231998 w 1637516"/>
                <a:gd name="connsiteY1" fmla="*/ 231997 h 1957166"/>
                <a:gd name="connsiteX2" fmla="*/ 792089 w 1637516"/>
                <a:gd name="connsiteY2" fmla="*/ 1 h 1957166"/>
                <a:gd name="connsiteX3" fmla="*/ 1352180 w 1637516"/>
                <a:gd name="connsiteY3" fmla="*/ 231999 h 1957166"/>
                <a:gd name="connsiteX4" fmla="*/ 1584176 w 1637516"/>
                <a:gd name="connsiteY4" fmla="*/ 792090 h 1957166"/>
                <a:gd name="connsiteX5" fmla="*/ 1008111 w 1637516"/>
                <a:gd name="connsiteY5" fmla="*/ 1944215 h 1957166"/>
                <a:gd name="connsiteX6" fmla="*/ 792087 w 1637516"/>
                <a:gd name="connsiteY6" fmla="*/ 1944216 h 1957166"/>
                <a:gd name="connsiteX7" fmla="*/ 504055 w 1637516"/>
                <a:gd name="connsiteY7" fmla="*/ 1944215 h 1957166"/>
                <a:gd name="connsiteX8" fmla="*/ 0 w 1637516"/>
                <a:gd name="connsiteY8" fmla="*/ 792089 h 1957166"/>
                <a:gd name="connsiteX9" fmla="*/ 0 w 1637516"/>
                <a:gd name="connsiteY9" fmla="*/ 792088 h 1957166"/>
                <a:gd name="connsiteX0" fmla="*/ 0 w 1637516"/>
                <a:gd name="connsiteY0" fmla="*/ 792088 h 1957166"/>
                <a:gd name="connsiteX1" fmla="*/ 231998 w 1637516"/>
                <a:gd name="connsiteY1" fmla="*/ 231997 h 1957166"/>
                <a:gd name="connsiteX2" fmla="*/ 792089 w 1637516"/>
                <a:gd name="connsiteY2" fmla="*/ 1 h 1957166"/>
                <a:gd name="connsiteX3" fmla="*/ 1352180 w 1637516"/>
                <a:gd name="connsiteY3" fmla="*/ 231999 h 1957166"/>
                <a:gd name="connsiteX4" fmla="*/ 1584176 w 1637516"/>
                <a:gd name="connsiteY4" fmla="*/ 792090 h 1957166"/>
                <a:gd name="connsiteX5" fmla="*/ 1008111 w 1637516"/>
                <a:gd name="connsiteY5" fmla="*/ 1944215 h 1957166"/>
                <a:gd name="connsiteX6" fmla="*/ 792087 w 1637516"/>
                <a:gd name="connsiteY6" fmla="*/ 1944216 h 1957166"/>
                <a:gd name="connsiteX7" fmla="*/ 504055 w 1637516"/>
                <a:gd name="connsiteY7" fmla="*/ 1944215 h 1957166"/>
                <a:gd name="connsiteX8" fmla="*/ 0 w 1637516"/>
                <a:gd name="connsiteY8" fmla="*/ 792089 h 1957166"/>
                <a:gd name="connsiteX9" fmla="*/ 0 w 1637516"/>
                <a:gd name="connsiteY9" fmla="*/ 792088 h 1957166"/>
                <a:gd name="connsiteX0" fmla="*/ 0 w 1709525"/>
                <a:gd name="connsiteY0" fmla="*/ 792087 h 1957166"/>
                <a:gd name="connsiteX1" fmla="*/ 304007 w 1709525"/>
                <a:gd name="connsiteY1" fmla="*/ 231997 h 1957166"/>
                <a:gd name="connsiteX2" fmla="*/ 864098 w 1709525"/>
                <a:gd name="connsiteY2" fmla="*/ 1 h 1957166"/>
                <a:gd name="connsiteX3" fmla="*/ 1424189 w 1709525"/>
                <a:gd name="connsiteY3" fmla="*/ 231999 h 1957166"/>
                <a:gd name="connsiteX4" fmla="*/ 1656185 w 1709525"/>
                <a:gd name="connsiteY4" fmla="*/ 792090 h 1957166"/>
                <a:gd name="connsiteX5" fmla="*/ 1080120 w 1709525"/>
                <a:gd name="connsiteY5" fmla="*/ 1944215 h 1957166"/>
                <a:gd name="connsiteX6" fmla="*/ 864096 w 1709525"/>
                <a:gd name="connsiteY6" fmla="*/ 1944216 h 1957166"/>
                <a:gd name="connsiteX7" fmla="*/ 576064 w 1709525"/>
                <a:gd name="connsiteY7" fmla="*/ 1944215 h 1957166"/>
                <a:gd name="connsiteX8" fmla="*/ 72009 w 1709525"/>
                <a:gd name="connsiteY8" fmla="*/ 792089 h 1957166"/>
                <a:gd name="connsiteX9" fmla="*/ 0 w 1709525"/>
                <a:gd name="connsiteY9" fmla="*/ 792087 h 1957166"/>
                <a:gd name="connsiteX0" fmla="*/ 381 w 1709906"/>
                <a:gd name="connsiteY0" fmla="*/ 792087 h 1957166"/>
                <a:gd name="connsiteX1" fmla="*/ 304388 w 1709906"/>
                <a:gd name="connsiteY1" fmla="*/ 231997 h 1957166"/>
                <a:gd name="connsiteX2" fmla="*/ 864479 w 1709906"/>
                <a:gd name="connsiteY2" fmla="*/ 1 h 1957166"/>
                <a:gd name="connsiteX3" fmla="*/ 1424570 w 1709906"/>
                <a:gd name="connsiteY3" fmla="*/ 231999 h 1957166"/>
                <a:gd name="connsiteX4" fmla="*/ 1656566 w 1709906"/>
                <a:gd name="connsiteY4" fmla="*/ 792090 h 1957166"/>
                <a:gd name="connsiteX5" fmla="*/ 1080501 w 1709906"/>
                <a:gd name="connsiteY5" fmla="*/ 1944215 h 1957166"/>
                <a:gd name="connsiteX6" fmla="*/ 864477 w 1709906"/>
                <a:gd name="connsiteY6" fmla="*/ 1944216 h 1957166"/>
                <a:gd name="connsiteX7" fmla="*/ 576445 w 1709906"/>
                <a:gd name="connsiteY7" fmla="*/ 1944215 h 1957166"/>
                <a:gd name="connsiteX8" fmla="*/ 0 w 1709906"/>
                <a:gd name="connsiteY8" fmla="*/ 910199 h 1957166"/>
                <a:gd name="connsiteX9" fmla="*/ 381 w 1709906"/>
                <a:gd name="connsiteY9" fmla="*/ 792087 h 1957166"/>
                <a:gd name="connsiteX0" fmla="*/ 381 w 1709906"/>
                <a:gd name="connsiteY0" fmla="*/ 794749 h 1959828"/>
                <a:gd name="connsiteX1" fmla="*/ 288414 w 1709906"/>
                <a:gd name="connsiteY1" fmla="*/ 218685 h 1959828"/>
                <a:gd name="connsiteX2" fmla="*/ 864479 w 1709906"/>
                <a:gd name="connsiteY2" fmla="*/ 2663 h 1959828"/>
                <a:gd name="connsiteX3" fmla="*/ 1424570 w 1709906"/>
                <a:gd name="connsiteY3" fmla="*/ 234661 h 1959828"/>
                <a:gd name="connsiteX4" fmla="*/ 1656566 w 1709906"/>
                <a:gd name="connsiteY4" fmla="*/ 794752 h 1959828"/>
                <a:gd name="connsiteX5" fmla="*/ 1080501 w 1709906"/>
                <a:gd name="connsiteY5" fmla="*/ 1946877 h 1959828"/>
                <a:gd name="connsiteX6" fmla="*/ 864477 w 1709906"/>
                <a:gd name="connsiteY6" fmla="*/ 1946878 h 1959828"/>
                <a:gd name="connsiteX7" fmla="*/ 576445 w 1709906"/>
                <a:gd name="connsiteY7" fmla="*/ 1946877 h 1959828"/>
                <a:gd name="connsiteX8" fmla="*/ 0 w 1709906"/>
                <a:gd name="connsiteY8" fmla="*/ 912861 h 1959828"/>
                <a:gd name="connsiteX9" fmla="*/ 381 w 1709906"/>
                <a:gd name="connsiteY9" fmla="*/ 794749 h 195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06" h="1959828">
                  <a:moveTo>
                    <a:pt x="381" y="794749"/>
                  </a:moveTo>
                  <a:cubicBezTo>
                    <a:pt x="381" y="584674"/>
                    <a:pt x="144398" y="350699"/>
                    <a:pt x="288414" y="218685"/>
                  </a:cubicBezTo>
                  <a:cubicBezTo>
                    <a:pt x="432430" y="86671"/>
                    <a:pt x="675120" y="0"/>
                    <a:pt x="864479" y="2663"/>
                  </a:cubicBezTo>
                  <a:cubicBezTo>
                    <a:pt x="1053838" y="5326"/>
                    <a:pt x="1276025" y="86115"/>
                    <a:pt x="1424570" y="234661"/>
                  </a:cubicBezTo>
                  <a:cubicBezTo>
                    <a:pt x="1573115" y="383207"/>
                    <a:pt x="1656567" y="584677"/>
                    <a:pt x="1656566" y="794752"/>
                  </a:cubicBezTo>
                  <a:cubicBezTo>
                    <a:pt x="1709906" y="1187707"/>
                    <a:pt x="1128272" y="1640026"/>
                    <a:pt x="1080501" y="1946877"/>
                  </a:cubicBezTo>
                  <a:cubicBezTo>
                    <a:pt x="903190" y="1952738"/>
                    <a:pt x="948486" y="1946878"/>
                    <a:pt x="864477" y="1946878"/>
                  </a:cubicBezTo>
                  <a:cubicBezTo>
                    <a:pt x="780468" y="1946878"/>
                    <a:pt x="788470" y="1959828"/>
                    <a:pt x="576445" y="1946877"/>
                  </a:cubicBezTo>
                  <a:cubicBezTo>
                    <a:pt x="528250" y="1682466"/>
                    <a:pt x="0" y="1122936"/>
                    <a:pt x="0" y="912861"/>
                  </a:cubicBezTo>
                  <a:lnTo>
                    <a:pt x="381" y="79474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C000"/>
                  </a:solidFill>
                </a:ln>
              </a:endParaRPr>
            </a:p>
          </p:txBody>
        </p:sp>
        <p:sp>
          <p:nvSpPr>
            <p:cNvPr id="15" name="Прямоугольник 14"/>
            <p:cNvSpPr/>
            <p:nvPr/>
          </p:nvSpPr>
          <p:spPr>
            <a:xfrm>
              <a:off x="4427984" y="4869160"/>
              <a:ext cx="5040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C000"/>
                  </a:solidFill>
                </a:ln>
              </a:endParaRPr>
            </a:p>
          </p:txBody>
        </p:sp>
        <p:sp>
          <p:nvSpPr>
            <p:cNvPr id="16" name="Прямоугольник 15"/>
            <p:cNvSpPr/>
            <p:nvPr/>
          </p:nvSpPr>
          <p:spPr>
            <a:xfrm>
              <a:off x="4427984" y="4941168"/>
              <a:ext cx="5040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C000"/>
                  </a:solidFill>
                </a:ln>
              </a:endParaRPr>
            </a:p>
          </p:txBody>
        </p:sp>
      </p:grpSp>
      <p:sp>
        <p:nvSpPr>
          <p:cNvPr id="18" name="TextBox 17"/>
          <p:cNvSpPr txBox="1"/>
          <p:nvPr/>
        </p:nvSpPr>
        <p:spPr>
          <a:xfrm>
            <a:off x="2015716" y="1196752"/>
            <a:ext cx="1440160" cy="2862322"/>
          </a:xfrm>
          <a:prstGeom prst="rect">
            <a:avLst/>
          </a:prstGeom>
          <a:noFill/>
          <a:effectLst>
            <a:outerShdw blurRad="50800" dist="50800" dir="5400000" sx="40000" sy="40000" algn="ctr" rotWithShape="0">
              <a:srgbClr val="000000">
                <a:alpha val="82000"/>
              </a:srgbClr>
            </a:outerShdw>
          </a:effectLst>
          <a:scene3d>
            <a:camera prst="orthographicFront"/>
            <a:lightRig rig="threePt" dir="t"/>
          </a:scene3d>
          <a:sp3d>
            <a:bevelB prst="relaxedInset"/>
          </a:sp3d>
        </p:spPr>
        <p:txBody>
          <a:bodyPr wrap="square" rtlCol="0">
            <a:spAutoFit/>
          </a:bodyPr>
          <a:lstStyle/>
          <a:p>
            <a:r>
              <a:rPr lang="hy-AM" sz="180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a:t>
            </a:r>
            <a:endParaRPr lang="ru-RU" sz="18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4716016" y="908720"/>
            <a:ext cx="3744416" cy="4801314"/>
          </a:xfrm>
          <a:prstGeom prst="rect">
            <a:avLst/>
          </a:prstGeom>
          <a:noFill/>
        </p:spPr>
        <p:txBody>
          <a:bodyPr wrap="square" rtlCol="0">
            <a:spAutoFit/>
          </a:bodyPr>
          <a:lstStyle/>
          <a:p>
            <a:r>
              <a:rPr lang="en-US" sz="4800" dirty="0" smtClean="0">
                <a:solidFill>
                  <a:srgbClr val="FFFF00"/>
                </a:solidFill>
                <a:latin typeface="Bradley Hand ITC" pitchFamily="66" charset="0"/>
              </a:rPr>
              <a:t>Ways </a:t>
            </a:r>
            <a:r>
              <a:rPr lang="en-US" sz="4800" dirty="0" smtClean="0">
                <a:solidFill>
                  <a:srgbClr val="FFFF00"/>
                </a:solidFill>
                <a:latin typeface="Bradley Hand ITC" pitchFamily="66" charset="0"/>
              </a:rPr>
              <a:t>to Be More Eco Friendly in Your Everyday Life</a:t>
            </a:r>
            <a:endParaRPr lang="ru-RU" sz="4800" dirty="0" smtClean="0">
              <a:solidFill>
                <a:srgbClr val="FFFF00"/>
              </a:solidFill>
            </a:endParaRPr>
          </a:p>
          <a:p>
            <a:endParaRPr lang="ru-RU" dirty="0"/>
          </a:p>
        </p:txBody>
      </p:sp>
      <p:pic>
        <p:nvPicPr>
          <p:cNvPr id="21" name="Рисунок 20" descr="logosbeneficaireserasmusleft_en.jpg"/>
          <p:cNvPicPr>
            <a:picLocks noChangeAspect="1"/>
          </p:cNvPicPr>
          <p:nvPr/>
        </p:nvPicPr>
        <p:blipFill>
          <a:blip r:embed="rId2" cstate="print"/>
          <a:stretch>
            <a:fillRect/>
          </a:stretch>
        </p:blipFill>
        <p:spPr>
          <a:xfrm>
            <a:off x="4932040" y="5661248"/>
            <a:ext cx="3347864" cy="7360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dea.pn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907704" y="260648"/>
            <a:ext cx="8003232" cy="796950"/>
          </a:xfrm>
        </p:spPr>
        <p:txBody>
          <a:bodyPr>
            <a:normAutofit/>
          </a:bodyPr>
          <a:lstStyle/>
          <a:p>
            <a:r>
              <a:rPr lang="en-US" sz="2400" dirty="0" smtClean="0">
                <a:solidFill>
                  <a:srgbClr val="FFFF00"/>
                </a:solidFill>
                <a:latin typeface="Centaur" pitchFamily="18" charset="0"/>
              </a:rPr>
              <a:t>Think About Your Water Usage</a:t>
            </a:r>
            <a:endParaRPr lang="ru-RU" sz="2400" dirty="0">
              <a:solidFill>
                <a:srgbClr val="FFFF00"/>
              </a:solidFill>
            </a:endParaRPr>
          </a:p>
        </p:txBody>
      </p:sp>
      <p:sp>
        <p:nvSpPr>
          <p:cNvPr id="3" name="Содержимое 2"/>
          <p:cNvSpPr>
            <a:spLocks noGrp="1"/>
          </p:cNvSpPr>
          <p:nvPr>
            <p:ph idx="1"/>
          </p:nvPr>
        </p:nvSpPr>
        <p:spPr>
          <a:xfrm>
            <a:off x="4283968" y="1600200"/>
            <a:ext cx="4402832" cy="4525963"/>
          </a:xfrm>
        </p:spPr>
        <p:txBody>
          <a:bodyPr/>
          <a:lstStyle/>
          <a:p>
            <a:r>
              <a:rPr lang="en-US" sz="2400" dirty="0" smtClean="0">
                <a:solidFill>
                  <a:srgbClr val="FFFF00"/>
                </a:solidFill>
                <a:latin typeface="Bradley Hand ITC" pitchFamily="66" charset="0"/>
              </a:rPr>
              <a:t>Remember that old adage you’d repeat at the grade school drinking fountain, “save some for the fish?” You can do this in your daily life by turning off water while brushing your teeth, washing your face or shaving. In addition, cutting down your shower time can save more water and make a bigger impact than you’d think. </a:t>
            </a:r>
            <a:endParaRPr lang="ru-RU" sz="2400" dirty="0" smtClean="0">
              <a:solidFill>
                <a:srgbClr val="FFFF00"/>
              </a:solidFill>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Untitled-2.png"/>
          <p:cNvPicPr>
            <a:picLocks noChangeAspect="1"/>
          </p:cNvPicPr>
          <p:nvPr/>
        </p:nvPicPr>
        <p:blipFill>
          <a:blip r:embed="rId2" cstate="print"/>
          <a:stretch>
            <a:fillRect/>
          </a:stretch>
        </p:blipFill>
        <p:spPr>
          <a:xfrm>
            <a:off x="0" y="-99392"/>
            <a:ext cx="9144000" cy="6957392"/>
          </a:xfrm>
          <a:prstGeom prst="rect">
            <a:avLst/>
          </a:prstGeom>
        </p:spPr>
      </p:pic>
      <p:sp>
        <p:nvSpPr>
          <p:cNvPr id="13" name="TextBox 12"/>
          <p:cNvSpPr txBox="1"/>
          <p:nvPr/>
        </p:nvSpPr>
        <p:spPr>
          <a:xfrm>
            <a:off x="4355976" y="404664"/>
            <a:ext cx="3960440" cy="1354217"/>
          </a:xfrm>
          <a:prstGeom prst="rect">
            <a:avLst/>
          </a:prstGeom>
          <a:noFill/>
        </p:spPr>
        <p:txBody>
          <a:bodyPr wrap="square" rtlCol="0">
            <a:spAutoFit/>
          </a:bodyPr>
          <a:lstStyle/>
          <a:p>
            <a:r>
              <a:rPr lang="en-US" sz="3200" b="1" dirty="0" smtClean="0">
                <a:solidFill>
                  <a:srgbClr val="FFFF00"/>
                </a:solidFill>
                <a:latin typeface="Centaur" pitchFamily="18" charset="0"/>
              </a:rPr>
              <a:t>Use Environmentally Friendly Shampoo</a:t>
            </a:r>
            <a:endParaRPr lang="ru-RU" sz="3200" b="1" dirty="0" smtClean="0">
              <a:solidFill>
                <a:srgbClr val="FFFF00"/>
              </a:solidFill>
            </a:endParaRPr>
          </a:p>
          <a:p>
            <a:endParaRPr lang="ru-RU" dirty="0"/>
          </a:p>
        </p:txBody>
      </p:sp>
      <p:sp>
        <p:nvSpPr>
          <p:cNvPr id="14" name="TextBox 13"/>
          <p:cNvSpPr txBox="1"/>
          <p:nvPr/>
        </p:nvSpPr>
        <p:spPr>
          <a:xfrm>
            <a:off x="4499992" y="1700808"/>
            <a:ext cx="4320480" cy="4801314"/>
          </a:xfrm>
          <a:prstGeom prst="rect">
            <a:avLst/>
          </a:prstGeom>
          <a:noFill/>
        </p:spPr>
        <p:txBody>
          <a:bodyPr wrap="square" rtlCol="0">
            <a:spAutoFit/>
          </a:bodyPr>
          <a:lstStyle/>
          <a:p>
            <a:r>
              <a:rPr lang="en-US" dirty="0" smtClean="0">
                <a:solidFill>
                  <a:srgbClr val="FFFF00"/>
                </a:solidFill>
                <a:latin typeface="Bradley Hand ITC" pitchFamily="66" charset="0"/>
              </a:rPr>
              <a:t>Just like ingredients in cleaning products, regular shampoo, and conditioner also </a:t>
            </a:r>
            <a:r>
              <a:rPr lang="en-US" b="1" dirty="0" smtClean="0">
                <a:solidFill>
                  <a:srgbClr val="FFFF00"/>
                </a:solidFill>
                <a:latin typeface="Bradley Hand ITC" pitchFamily="66" charset="0"/>
              </a:rPr>
              <a:t>contain various</a:t>
            </a:r>
            <a:r>
              <a:rPr lang="en-US" dirty="0" smtClean="0">
                <a:solidFill>
                  <a:srgbClr val="FFFF00"/>
                </a:solidFill>
                <a:latin typeface="Bradley Hand ITC" pitchFamily="66" charset="0"/>
              </a:rPr>
              <a:t> ingredients that are washed down the drain and end up in the ocean again. The chemicals in those ingredients are often </a:t>
            </a:r>
            <a:r>
              <a:rPr lang="en-US" b="1" dirty="0" smtClean="0">
                <a:solidFill>
                  <a:srgbClr val="FFFF00"/>
                </a:solidFill>
                <a:latin typeface="Bradley Hand ITC" pitchFamily="66" charset="0"/>
              </a:rPr>
              <a:t>toxic</a:t>
            </a:r>
            <a:r>
              <a:rPr lang="en-US" dirty="0" smtClean="0">
                <a:solidFill>
                  <a:srgbClr val="FFFF00"/>
                </a:solidFill>
                <a:latin typeface="Bradley Hand ITC" pitchFamily="66" charset="0"/>
              </a:rPr>
              <a:t> in nature and should not be used. Wherever they end up, they may </a:t>
            </a:r>
            <a:r>
              <a:rPr lang="en-US" b="1" dirty="0" smtClean="0">
                <a:solidFill>
                  <a:srgbClr val="FFFF00"/>
                </a:solidFill>
                <a:latin typeface="Bradley Hand ITC" pitchFamily="66" charset="0"/>
              </a:rPr>
              <a:t>hurt</a:t>
            </a:r>
            <a:r>
              <a:rPr lang="en-US" dirty="0" smtClean="0">
                <a:solidFill>
                  <a:srgbClr val="FFFF00"/>
                </a:solidFill>
                <a:latin typeface="Bradley Hand ITC" pitchFamily="66" charset="0"/>
              </a:rPr>
              <a:t> the biodiversity.</a:t>
            </a:r>
            <a:endParaRPr lang="ru-RU" dirty="0" smtClean="0">
              <a:solidFill>
                <a:srgbClr val="FFFF00"/>
              </a:solidFill>
            </a:endParaRPr>
          </a:p>
          <a:p>
            <a:r>
              <a:rPr lang="en-US" dirty="0" smtClean="0">
                <a:solidFill>
                  <a:srgbClr val="FFFF00"/>
                </a:solidFill>
                <a:latin typeface="Bradley Hand ITC" pitchFamily="66" charset="0"/>
              </a:rPr>
              <a:t>Opt for </a:t>
            </a:r>
            <a:r>
              <a:rPr lang="en-US" b="1" dirty="0" smtClean="0">
                <a:solidFill>
                  <a:srgbClr val="FFFF00"/>
                </a:solidFill>
                <a:latin typeface="Bradley Hand ITC" pitchFamily="66" charset="0"/>
              </a:rPr>
              <a:t>non-synthetic ingredients</a:t>
            </a:r>
            <a:r>
              <a:rPr lang="en-US" dirty="0" smtClean="0">
                <a:solidFill>
                  <a:srgbClr val="FFFF00"/>
                </a:solidFill>
                <a:latin typeface="Bradley Hand ITC" pitchFamily="66" charset="0"/>
              </a:rPr>
              <a:t> when shopping for shampoo. As the shampoo bottles will ultimately be treated the same as other plastic objects, consumers can opt for </a:t>
            </a:r>
            <a:r>
              <a:rPr lang="en-US" b="1" dirty="0" smtClean="0">
                <a:solidFill>
                  <a:srgbClr val="FFFF00"/>
                </a:solidFill>
                <a:latin typeface="Bradley Hand ITC" pitchFamily="66" charset="0"/>
              </a:rPr>
              <a:t>soap bars</a:t>
            </a:r>
            <a:r>
              <a:rPr lang="en-US" dirty="0" smtClean="0">
                <a:solidFill>
                  <a:srgbClr val="FFFF00"/>
                </a:solidFill>
                <a:latin typeface="Bradley Hand ITC" pitchFamily="66" charset="0"/>
              </a:rPr>
              <a:t> that are suitable for hair. It's a </a:t>
            </a:r>
            <a:r>
              <a:rPr lang="en-US" b="1" dirty="0" smtClean="0">
                <a:solidFill>
                  <a:srgbClr val="FFFF00"/>
                </a:solidFill>
                <a:latin typeface="Bradley Hand ITC" pitchFamily="66" charset="0"/>
              </a:rPr>
              <a:t>great alternative</a:t>
            </a:r>
            <a:r>
              <a:rPr lang="en-US" dirty="0" smtClean="0">
                <a:solidFill>
                  <a:srgbClr val="FFFF00"/>
                </a:solidFill>
                <a:latin typeface="Bradley Hand ITC" pitchFamily="66" charset="0"/>
              </a:rPr>
              <a:t>, as these soap bars are often made from natural, biodegradable ingredients.</a:t>
            </a:r>
            <a:endParaRPr lang="ru-RU" dirty="0" smtClean="0">
              <a:solidFill>
                <a:srgbClr val="FFFF00"/>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dea.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427984" y="476672"/>
            <a:ext cx="4248472" cy="800219"/>
          </a:xfrm>
          <a:prstGeom prst="rect">
            <a:avLst/>
          </a:prstGeom>
          <a:noFill/>
        </p:spPr>
        <p:txBody>
          <a:bodyPr wrap="square" rtlCol="0">
            <a:spAutoFit/>
          </a:bodyPr>
          <a:lstStyle/>
          <a:p>
            <a:r>
              <a:rPr lang="en-US" sz="2800" dirty="0" smtClean="0">
                <a:solidFill>
                  <a:srgbClr val="FFFF00"/>
                </a:solidFill>
                <a:latin typeface="Centaur" pitchFamily="18" charset="0"/>
              </a:rPr>
              <a:t>Use Recyclable Paper for Gifts</a:t>
            </a:r>
            <a:endParaRPr lang="ru-RU" sz="2800" dirty="0" smtClean="0">
              <a:solidFill>
                <a:srgbClr val="FFFF00"/>
              </a:solidFill>
            </a:endParaRPr>
          </a:p>
          <a:p>
            <a:endParaRPr lang="ru-RU" dirty="0"/>
          </a:p>
        </p:txBody>
      </p:sp>
      <p:sp>
        <p:nvSpPr>
          <p:cNvPr id="6" name="TextBox 5"/>
          <p:cNvSpPr txBox="1"/>
          <p:nvPr/>
        </p:nvSpPr>
        <p:spPr>
          <a:xfrm>
            <a:off x="4427984" y="1628800"/>
            <a:ext cx="4248472" cy="3416320"/>
          </a:xfrm>
          <a:prstGeom prst="rect">
            <a:avLst/>
          </a:prstGeom>
          <a:noFill/>
        </p:spPr>
        <p:txBody>
          <a:bodyPr wrap="square" rtlCol="0">
            <a:spAutoFit/>
          </a:bodyPr>
          <a:lstStyle/>
          <a:p>
            <a:r>
              <a:rPr lang="en-US" b="1" dirty="0" smtClean="0">
                <a:solidFill>
                  <a:srgbClr val="FFFF00"/>
                </a:solidFill>
                <a:latin typeface="Bradley Hand ITC" pitchFamily="66" charset="0"/>
              </a:rPr>
              <a:t>As a lot of trees go into the production of paper - whether it’s toilet paper, regular paper to write with, or wrapping paper, it’s important to be mindful and invest in recyclable paper. </a:t>
            </a:r>
            <a:r>
              <a:rPr lang="en-US" b="1" dirty="0" smtClean="0">
                <a:solidFill>
                  <a:srgbClr val="FFFF00"/>
                </a:solidFill>
                <a:latin typeface="Bradley Hand ITC" pitchFamily="66" charset="0"/>
                <a:hlinkClick r:id="rId3"/>
              </a:rPr>
              <a:t>Back in 2017</a:t>
            </a:r>
            <a:r>
              <a:rPr lang="en-US" b="1" dirty="0" smtClean="0">
                <a:solidFill>
                  <a:srgbClr val="FFFF00"/>
                </a:solidFill>
                <a:latin typeface="Bradley Hand ITC" pitchFamily="66" charset="0"/>
              </a:rPr>
              <a:t>, there were approximately 419.69 million metric </a:t>
            </a:r>
            <a:r>
              <a:rPr lang="en-US" b="1" dirty="0" err="1" smtClean="0">
                <a:solidFill>
                  <a:srgbClr val="FFFF00"/>
                </a:solidFill>
                <a:latin typeface="Bradley Hand ITC" pitchFamily="66" charset="0"/>
              </a:rPr>
              <a:t>tonnes</a:t>
            </a:r>
            <a:r>
              <a:rPr lang="en-US" b="1" dirty="0" smtClean="0">
                <a:solidFill>
                  <a:srgbClr val="FFFF00"/>
                </a:solidFill>
                <a:latin typeface="Bradley Hand ITC" pitchFamily="66" charset="0"/>
              </a:rPr>
              <a:t> and cardboard being produced in the world. Based on this data, we are on a bad </a:t>
            </a:r>
            <a:r>
              <a:rPr lang="en-US" b="1" dirty="0" err="1" smtClean="0">
                <a:solidFill>
                  <a:srgbClr val="FFFF00"/>
                </a:solidFill>
                <a:latin typeface="Bradley Hand ITC" pitchFamily="66" charset="0"/>
              </a:rPr>
              <a:t>trajectoryin</a:t>
            </a:r>
            <a:r>
              <a:rPr lang="en-US" b="1" dirty="0" smtClean="0">
                <a:solidFill>
                  <a:srgbClr val="FFFF00"/>
                </a:solidFill>
                <a:latin typeface="Bradley Hand ITC" pitchFamily="66" charset="0"/>
              </a:rPr>
              <a:t> terms of paper and cardboard pollution if production does not halt</a:t>
            </a:r>
            <a:r>
              <a:rPr lang="en-US" dirty="0" smtClean="0"/>
              <a:t>.</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g.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716016" y="404664"/>
            <a:ext cx="3672408" cy="1354217"/>
          </a:xfrm>
          <a:prstGeom prst="rect">
            <a:avLst/>
          </a:prstGeom>
          <a:noFill/>
        </p:spPr>
        <p:txBody>
          <a:bodyPr wrap="square" rtlCol="0">
            <a:spAutoFit/>
          </a:bodyPr>
          <a:lstStyle/>
          <a:p>
            <a:r>
              <a:rPr lang="en-US" sz="3200" b="1" i="1" dirty="0" smtClean="0">
                <a:solidFill>
                  <a:srgbClr val="FFFF00"/>
                </a:solidFill>
                <a:latin typeface="Centaur" pitchFamily="18" charset="0"/>
              </a:rPr>
              <a:t>Adopt Reusable Bag Practices</a:t>
            </a:r>
            <a:endParaRPr lang="ru-RU" sz="3200" b="1" i="1" dirty="0" smtClean="0">
              <a:solidFill>
                <a:srgbClr val="FFFF00"/>
              </a:solidFill>
            </a:endParaRPr>
          </a:p>
          <a:p>
            <a:endParaRPr lang="ru-RU" dirty="0"/>
          </a:p>
        </p:txBody>
      </p:sp>
      <p:sp>
        <p:nvSpPr>
          <p:cNvPr id="6" name="TextBox 5"/>
          <p:cNvSpPr txBox="1"/>
          <p:nvPr/>
        </p:nvSpPr>
        <p:spPr>
          <a:xfrm>
            <a:off x="4788024" y="1700808"/>
            <a:ext cx="3744416" cy="3416320"/>
          </a:xfrm>
          <a:prstGeom prst="rect">
            <a:avLst/>
          </a:prstGeom>
          <a:noFill/>
        </p:spPr>
        <p:txBody>
          <a:bodyPr wrap="square" rtlCol="0">
            <a:spAutoFit/>
          </a:bodyPr>
          <a:lstStyle/>
          <a:p>
            <a:r>
              <a:rPr lang="en-US" sz="2400" b="1" dirty="0" smtClean="0">
                <a:solidFill>
                  <a:srgbClr val="FFFF00"/>
                </a:solidFill>
                <a:latin typeface="Bradley Hand ITC" pitchFamily="66" charset="0"/>
              </a:rPr>
              <a:t>Take reusable bags to the store with you to grocery shop instead of opting for paper or plastic. It’s wasteful and unnecessary – and several bags with every grocery trip can add up to a whole lot of garbage over a lifetime</a:t>
            </a:r>
            <a:endParaRPr lang="ru-RU" sz="24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lothes.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572000" y="260648"/>
            <a:ext cx="4104456" cy="1231106"/>
          </a:xfrm>
          <a:prstGeom prst="rect">
            <a:avLst/>
          </a:prstGeom>
          <a:noFill/>
        </p:spPr>
        <p:txBody>
          <a:bodyPr wrap="square" rtlCol="0">
            <a:spAutoFit/>
          </a:bodyPr>
          <a:lstStyle/>
          <a:p>
            <a:r>
              <a:rPr lang="en-US" sz="2800" dirty="0" smtClean="0">
                <a:solidFill>
                  <a:srgbClr val="FFFF00"/>
                </a:solidFill>
                <a:latin typeface="Centaur" pitchFamily="18" charset="0"/>
              </a:rPr>
              <a:t>Buy Recyclable Clothes from Respectable Brands</a:t>
            </a:r>
            <a:endParaRPr lang="ru-RU" sz="2800" dirty="0" smtClean="0">
              <a:solidFill>
                <a:srgbClr val="FFFF00"/>
              </a:solidFill>
            </a:endParaRPr>
          </a:p>
          <a:p>
            <a:endParaRPr lang="ru-RU" dirty="0"/>
          </a:p>
        </p:txBody>
      </p:sp>
      <p:sp>
        <p:nvSpPr>
          <p:cNvPr id="6" name="TextBox 5"/>
          <p:cNvSpPr txBox="1"/>
          <p:nvPr/>
        </p:nvSpPr>
        <p:spPr>
          <a:xfrm>
            <a:off x="4572000" y="1412776"/>
            <a:ext cx="4104456" cy="4801314"/>
          </a:xfrm>
          <a:prstGeom prst="rect">
            <a:avLst/>
          </a:prstGeom>
          <a:noFill/>
        </p:spPr>
        <p:txBody>
          <a:bodyPr wrap="square" rtlCol="0">
            <a:spAutoFit/>
          </a:bodyPr>
          <a:lstStyle/>
          <a:p>
            <a:r>
              <a:rPr lang="en-US" b="1" dirty="0" smtClean="0">
                <a:solidFill>
                  <a:srgbClr val="FFFF00"/>
                </a:solidFill>
                <a:latin typeface="Bradley Hand ITC" pitchFamily="66" charset="0"/>
              </a:rPr>
              <a:t>The damaging effects that producing clothes has on the environment are pretty significant. </a:t>
            </a:r>
            <a:r>
              <a:rPr lang="en-US" b="1" dirty="0" smtClean="0">
                <a:solidFill>
                  <a:srgbClr val="FFFF00"/>
                </a:solidFill>
                <a:latin typeface="Bradley Hand ITC" pitchFamily="66" charset="0"/>
                <a:hlinkClick r:id="rId3"/>
              </a:rPr>
              <a:t>Fast Fashion</a:t>
            </a:r>
            <a:r>
              <a:rPr lang="en-US" b="1" dirty="0" smtClean="0">
                <a:solidFill>
                  <a:srgbClr val="FFFF00"/>
                </a:solidFill>
                <a:latin typeface="Bradley Hand ITC" pitchFamily="66" charset="0"/>
              </a:rPr>
              <a:t> is mostly to blame, as clothes that fall into this category are produced in massive quantities. These quantities are produced only to be disposed off in billions, which can take up to 200 years to decompose for certain synthetic </a:t>
            </a:r>
            <a:r>
              <a:rPr lang="en-US" b="1" dirty="0" err="1" smtClean="0">
                <a:solidFill>
                  <a:srgbClr val="FFFF00"/>
                </a:solidFill>
                <a:latin typeface="Bradley Hand ITC" pitchFamily="66" charset="0"/>
              </a:rPr>
              <a:t>fibres</a:t>
            </a:r>
            <a:r>
              <a:rPr lang="en-US" b="1" dirty="0" smtClean="0">
                <a:solidFill>
                  <a:srgbClr val="FFFF00"/>
                </a:solidFill>
                <a:latin typeface="Bradley Hand ITC" pitchFamily="66" charset="0"/>
              </a:rPr>
              <a:t> (such as polyester).</a:t>
            </a:r>
            <a:endParaRPr lang="ru-RU" b="1" dirty="0" smtClean="0">
              <a:solidFill>
                <a:srgbClr val="FFFF00"/>
              </a:solidFill>
            </a:endParaRPr>
          </a:p>
          <a:p>
            <a:r>
              <a:rPr lang="en-US" b="1" dirty="0" smtClean="0">
                <a:solidFill>
                  <a:srgbClr val="FFFF00"/>
                </a:solidFill>
                <a:latin typeface="Bradley Hand ITC" pitchFamily="66" charset="0"/>
              </a:rPr>
              <a:t>. Consumers could be mindful of the type of clothes that they buy, which textiles they are made of, and look for companies that have promised to reduce their emissions and water pollution from producing garments.</a:t>
            </a:r>
            <a:endParaRPr lang="ru-RU" b="1" dirty="0" smtClean="0">
              <a:solidFill>
                <a:srgbClr val="FFFF00"/>
              </a:solidFill>
            </a:endParaRPr>
          </a:p>
          <a:p>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traws.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788024" y="332656"/>
            <a:ext cx="3384376" cy="1354217"/>
          </a:xfrm>
          <a:prstGeom prst="rect">
            <a:avLst/>
          </a:prstGeom>
          <a:noFill/>
        </p:spPr>
        <p:txBody>
          <a:bodyPr wrap="square" rtlCol="0">
            <a:spAutoFit/>
          </a:bodyPr>
          <a:lstStyle/>
          <a:p>
            <a:r>
              <a:rPr lang="en-US" sz="3200" dirty="0" smtClean="0">
                <a:solidFill>
                  <a:srgbClr val="FFFF00"/>
                </a:solidFill>
                <a:latin typeface="Centaur" pitchFamily="18" charset="0"/>
              </a:rPr>
              <a:t>Stop Using Single-Use Plastic Straws</a:t>
            </a:r>
            <a:endParaRPr lang="ru-RU" sz="3200" dirty="0" smtClean="0">
              <a:solidFill>
                <a:srgbClr val="FFFF00"/>
              </a:solidFill>
            </a:endParaRPr>
          </a:p>
          <a:p>
            <a:endParaRPr lang="ru-RU" dirty="0"/>
          </a:p>
        </p:txBody>
      </p:sp>
      <p:sp>
        <p:nvSpPr>
          <p:cNvPr id="6" name="TextBox 5"/>
          <p:cNvSpPr txBox="1"/>
          <p:nvPr/>
        </p:nvSpPr>
        <p:spPr>
          <a:xfrm>
            <a:off x="4860032" y="1628800"/>
            <a:ext cx="3240360" cy="3139321"/>
          </a:xfrm>
          <a:prstGeom prst="rect">
            <a:avLst/>
          </a:prstGeom>
          <a:noFill/>
        </p:spPr>
        <p:txBody>
          <a:bodyPr wrap="square" rtlCol="0">
            <a:spAutoFit/>
          </a:bodyPr>
          <a:lstStyle/>
          <a:p>
            <a:r>
              <a:rPr lang="en-US" b="1" dirty="0" smtClean="0">
                <a:solidFill>
                  <a:srgbClr val="FFFF00"/>
                </a:solidFill>
                <a:latin typeface="Bradley Hand ITC" pitchFamily="66" charset="0"/>
              </a:rPr>
              <a:t>. As plastic waste is one of the biggest environmental challenges  the world face, banning straws will make a huge difference..</a:t>
            </a:r>
            <a:endParaRPr lang="ru-RU" b="1" dirty="0" smtClean="0">
              <a:solidFill>
                <a:srgbClr val="FFFF00"/>
              </a:solidFill>
            </a:endParaRPr>
          </a:p>
          <a:p>
            <a:r>
              <a:rPr lang="en-US" b="1" dirty="0" smtClean="0">
                <a:solidFill>
                  <a:srgbClr val="FFFF00"/>
                </a:solidFill>
                <a:latin typeface="Bradley Hand ITC" pitchFamily="66" charset="0"/>
              </a:rPr>
              <a:t>Invest in a metal or bamboo straw that is reusable. It’s not only healthier for the environment, but it's also a cost-effective solution. </a:t>
            </a:r>
            <a:endParaRPr lang="ru-RU" b="1" dirty="0" smtClean="0">
              <a:solidFill>
                <a:srgbClr val="FFFF00"/>
              </a:solidFill>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ottle.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427984" y="260648"/>
            <a:ext cx="3888432" cy="1354217"/>
          </a:xfrm>
          <a:prstGeom prst="rect">
            <a:avLst/>
          </a:prstGeom>
          <a:noFill/>
        </p:spPr>
        <p:txBody>
          <a:bodyPr wrap="square" rtlCol="0">
            <a:spAutoFit/>
          </a:bodyPr>
          <a:lstStyle/>
          <a:p>
            <a:r>
              <a:rPr lang="en-US" sz="3200" dirty="0" smtClean="0">
                <a:solidFill>
                  <a:srgbClr val="FFFF00"/>
                </a:solidFill>
                <a:latin typeface="Centaur" pitchFamily="18" charset="0"/>
              </a:rPr>
              <a:t>Use a Recyclable Eco Friendly Water Bottle</a:t>
            </a:r>
            <a:endParaRPr lang="ru-RU" sz="3200" dirty="0" smtClean="0">
              <a:solidFill>
                <a:srgbClr val="FFFF00"/>
              </a:solidFill>
            </a:endParaRPr>
          </a:p>
          <a:p>
            <a:endParaRPr lang="ru-RU" dirty="0"/>
          </a:p>
        </p:txBody>
      </p:sp>
      <p:sp>
        <p:nvSpPr>
          <p:cNvPr id="8" name="TextBox 7"/>
          <p:cNvSpPr txBox="1"/>
          <p:nvPr/>
        </p:nvSpPr>
        <p:spPr>
          <a:xfrm>
            <a:off x="4355976" y="1628800"/>
            <a:ext cx="4032448" cy="4247317"/>
          </a:xfrm>
          <a:prstGeom prst="rect">
            <a:avLst/>
          </a:prstGeom>
          <a:noFill/>
        </p:spPr>
        <p:txBody>
          <a:bodyPr wrap="square" rtlCol="0">
            <a:spAutoFit/>
          </a:bodyPr>
          <a:lstStyle/>
          <a:p>
            <a:r>
              <a:rPr lang="en-US" b="1" dirty="0" smtClean="0">
                <a:solidFill>
                  <a:srgbClr val="FFFF00"/>
                </a:solidFill>
                <a:latin typeface="Bradley Hand ITC" pitchFamily="66" charset="0"/>
              </a:rPr>
              <a:t>Purchasing water bottles is a common practice - particularly in warm weather. However, a lot of water bottles end up in the </a:t>
            </a:r>
            <a:r>
              <a:rPr lang="en-US" b="1" dirty="0" err="1" smtClean="0">
                <a:solidFill>
                  <a:srgbClr val="FFFF00"/>
                </a:solidFill>
                <a:latin typeface="Bradley Hand ITC" pitchFamily="66" charset="0"/>
              </a:rPr>
              <a:t>oceanas</a:t>
            </a:r>
            <a:r>
              <a:rPr lang="en-US" b="1" dirty="0" smtClean="0">
                <a:solidFill>
                  <a:srgbClr val="FFFF00"/>
                </a:solidFill>
                <a:latin typeface="Bradley Hand ITC" pitchFamily="66" charset="0"/>
              </a:rPr>
              <a:t> a lot of people fail to recycle them properly. This results in a high rate of pollution in our oceans and the overall environment, as one plastic bottle will break down into 10,000 </a:t>
            </a:r>
            <a:r>
              <a:rPr lang="en-US" b="1" dirty="0" err="1" smtClean="0">
                <a:solidFill>
                  <a:srgbClr val="FFFF00"/>
                </a:solidFill>
                <a:latin typeface="Bradley Hand ITC" pitchFamily="66" charset="0"/>
              </a:rPr>
              <a:t>microplastic</a:t>
            </a:r>
            <a:r>
              <a:rPr lang="en-US" b="1" dirty="0" smtClean="0">
                <a:solidFill>
                  <a:srgbClr val="FFFF00"/>
                </a:solidFill>
                <a:latin typeface="Bradley Hand ITC" pitchFamily="66" charset="0"/>
              </a:rPr>
              <a:t> pieces over time .</a:t>
            </a:r>
            <a:endParaRPr lang="ru-RU" b="1" dirty="0" smtClean="0">
              <a:solidFill>
                <a:srgbClr val="FFFF00"/>
              </a:solidFill>
            </a:endParaRPr>
          </a:p>
          <a:p>
            <a:r>
              <a:rPr lang="en-US" b="1" dirty="0" smtClean="0">
                <a:solidFill>
                  <a:srgbClr val="FFFF00"/>
                </a:solidFill>
                <a:latin typeface="Bradley Hand ITC" pitchFamily="66" charset="0"/>
              </a:rPr>
              <a:t>A solution to this problem is to invest in a water bottle that is not only reusable but also the right size, so you can take it with you whenever you travel.</a:t>
            </a:r>
            <a:endParaRPr lang="ru-RU" b="1" dirty="0" smtClean="0">
              <a:solidFill>
                <a:srgbClr val="FFFF00"/>
              </a:solidFill>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dea.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788024" y="260648"/>
            <a:ext cx="3744416" cy="1600438"/>
          </a:xfrm>
          <a:prstGeom prst="rect">
            <a:avLst/>
          </a:prstGeom>
          <a:noFill/>
        </p:spPr>
        <p:txBody>
          <a:bodyPr wrap="square" rtlCol="0">
            <a:spAutoFit/>
          </a:bodyPr>
          <a:lstStyle/>
          <a:p>
            <a:r>
              <a:rPr lang="en-US" sz="4000" b="1" i="1" dirty="0" smtClean="0">
                <a:solidFill>
                  <a:srgbClr val="FFFF00"/>
                </a:solidFill>
                <a:latin typeface="Centaur" pitchFamily="18" charset="0"/>
              </a:rPr>
              <a:t>Take Notes Electronically</a:t>
            </a:r>
            <a:endParaRPr lang="ru-RU" sz="4000" b="1" i="1" dirty="0" smtClean="0">
              <a:solidFill>
                <a:srgbClr val="FFFF00"/>
              </a:solidFill>
            </a:endParaRPr>
          </a:p>
          <a:p>
            <a:endParaRPr lang="ru-RU" dirty="0"/>
          </a:p>
        </p:txBody>
      </p:sp>
      <p:sp>
        <p:nvSpPr>
          <p:cNvPr id="6" name="TextBox 5"/>
          <p:cNvSpPr txBox="1"/>
          <p:nvPr/>
        </p:nvSpPr>
        <p:spPr>
          <a:xfrm>
            <a:off x="4860032" y="1988840"/>
            <a:ext cx="2880320" cy="3447098"/>
          </a:xfrm>
          <a:prstGeom prst="rect">
            <a:avLst/>
          </a:prstGeom>
          <a:noFill/>
        </p:spPr>
        <p:txBody>
          <a:bodyPr wrap="square" rtlCol="0">
            <a:spAutoFit/>
          </a:bodyPr>
          <a:lstStyle/>
          <a:p>
            <a:r>
              <a:rPr lang="en-US" sz="2000" b="1" dirty="0" smtClean="0">
                <a:solidFill>
                  <a:srgbClr val="FFFF00"/>
                </a:solidFill>
                <a:latin typeface="Bradley Hand ITC" pitchFamily="66" charset="0"/>
              </a:rPr>
              <a:t>Thankfully, the world is now digitally focused and your studies can be, too. You’ll save money (and stop wasting paper) on purchasing notebooks and flashcards if you begin to electronically take down what you need to remember in class. </a:t>
            </a:r>
            <a:endParaRPr lang="ru-RU" sz="2000" b="1" dirty="0" smtClean="0">
              <a:solidFill>
                <a:srgbClr val="FFFF00"/>
              </a:solidFill>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ecaniv.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716016" y="260648"/>
            <a:ext cx="4032448" cy="584775"/>
          </a:xfrm>
          <a:prstGeom prst="rect">
            <a:avLst/>
          </a:prstGeom>
          <a:noFill/>
        </p:spPr>
        <p:txBody>
          <a:bodyPr wrap="square" rtlCol="0">
            <a:spAutoFit/>
          </a:bodyPr>
          <a:lstStyle/>
          <a:p>
            <a:r>
              <a:rPr lang="en-US" sz="3200" dirty="0" smtClean="0">
                <a:solidFill>
                  <a:srgbClr val="FFFF00"/>
                </a:solidFill>
                <a:latin typeface="Centaur" pitchFamily="18" charset="0"/>
              </a:rPr>
              <a:t>Walk or Bike More</a:t>
            </a:r>
            <a:endParaRPr lang="ru-RU" sz="3200" dirty="0">
              <a:solidFill>
                <a:srgbClr val="FFFF00"/>
              </a:solidFill>
            </a:endParaRPr>
          </a:p>
        </p:txBody>
      </p:sp>
      <p:sp>
        <p:nvSpPr>
          <p:cNvPr id="6" name="TextBox 5"/>
          <p:cNvSpPr txBox="1"/>
          <p:nvPr/>
        </p:nvSpPr>
        <p:spPr>
          <a:xfrm>
            <a:off x="4860032" y="1340768"/>
            <a:ext cx="2592288" cy="2523768"/>
          </a:xfrm>
          <a:prstGeom prst="rect">
            <a:avLst/>
          </a:prstGeom>
          <a:noFill/>
        </p:spPr>
        <p:txBody>
          <a:bodyPr wrap="square" rtlCol="0">
            <a:spAutoFit/>
          </a:bodyPr>
          <a:lstStyle/>
          <a:p>
            <a:r>
              <a:rPr lang="en-US" sz="2000" b="1" dirty="0" smtClean="0">
                <a:solidFill>
                  <a:srgbClr val="FFFF00"/>
                </a:solidFill>
                <a:latin typeface="Bradley Hand ITC" pitchFamily="66" charset="0"/>
              </a:rPr>
              <a:t>In addition to helping you live a healthier lifestyle, trying to cut down on driving can help the environment and save you a lot of gas money as well. </a:t>
            </a:r>
            <a:endParaRPr lang="ru-RU" sz="2000" b="1" dirty="0" smtClean="0">
              <a:solidFill>
                <a:srgbClr val="FFFF00"/>
              </a:solidFill>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309</Words>
  <Application>Microsoft Office PowerPoint</Application>
  <PresentationFormat>Экран (4:3)</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Think About Your Water Usage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psjus</dc:creator>
  <cp:lastModifiedBy>ps.justtasteit@gmail.com</cp:lastModifiedBy>
  <cp:revision>12</cp:revision>
  <dcterms:created xsi:type="dcterms:W3CDTF">2020-04-18T19:21:42Z</dcterms:created>
  <dcterms:modified xsi:type="dcterms:W3CDTF">2020-04-18T21:17:46Z</dcterms:modified>
</cp:coreProperties>
</file>