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0A79"/>
    <a:srgbClr val="F030B5"/>
    <a:srgbClr val="0036A2"/>
    <a:srgbClr val="2CF44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uzzonearth.com/a-school-teacher-in-delhi-inspiring-nextgen-to-save-biodiversity-and-improve-ecosyste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interest.co.uk/susanjcase/recycle-upcycle-kids-activities-ar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Группа 28"/>
          <p:cNvGrpSpPr/>
          <p:nvPr/>
        </p:nvGrpSpPr>
        <p:grpSpPr>
          <a:xfrm>
            <a:off x="899592" y="188640"/>
            <a:ext cx="3398713" cy="3498675"/>
            <a:chOff x="1547664" y="980728"/>
            <a:chExt cx="2448272" cy="2520280"/>
          </a:xfrm>
        </p:grpSpPr>
        <p:sp>
          <p:nvSpPr>
            <p:cNvPr id="28" name="Прямоугольник с одним вырезанным скругленным углом 27"/>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с одним вырезанным скругленным углом 7"/>
            <p:cNvSpPr/>
            <p:nvPr/>
          </p:nvSpPr>
          <p:spPr>
            <a:xfrm rot="10800000">
              <a:off x="1547664" y="1412776"/>
              <a:ext cx="2016224" cy="1872208"/>
            </a:xfrm>
            <a:prstGeom prst="snipRoundRect">
              <a:avLst>
                <a:gd name="adj1" fmla="val 16667"/>
                <a:gd name="adj2" fmla="val 0"/>
              </a:avLst>
            </a:prstGeom>
            <a:solidFill>
              <a:srgbClr val="2CF4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олилиния 8"/>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00B05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олилиния 14"/>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p:cNvSpPr txBox="1"/>
            <p:nvPr/>
          </p:nvSpPr>
          <p:spPr>
            <a:xfrm>
              <a:off x="1763688" y="1916832"/>
              <a:ext cx="1584176" cy="707886"/>
            </a:xfrm>
            <a:prstGeom prst="rect">
              <a:avLst/>
            </a:prstGeom>
            <a:noFill/>
          </p:spPr>
          <p:txBody>
            <a:bodyPr wrap="square" rtlCol="0">
              <a:spAutoFit/>
            </a:bodyPr>
            <a:lstStyle/>
            <a:p>
              <a:r>
                <a:rPr lang="et-EE" sz="2000" b="1" dirty="0" smtClean="0">
                  <a:latin typeface="Bradley Hand ITC" pitchFamily="66" charset="0"/>
                </a:rPr>
                <a:t>Model of our clean school</a:t>
              </a:r>
              <a:endParaRPr lang="ru-RU" sz="2000" dirty="0"/>
            </a:p>
          </p:txBody>
        </p:sp>
      </p:grpSp>
      <p:grpSp>
        <p:nvGrpSpPr>
          <p:cNvPr id="30" name="Группа 29"/>
          <p:cNvGrpSpPr/>
          <p:nvPr/>
        </p:nvGrpSpPr>
        <p:grpSpPr>
          <a:xfrm>
            <a:off x="4932040" y="2204864"/>
            <a:ext cx="3376224" cy="3475525"/>
            <a:chOff x="1547664" y="980728"/>
            <a:chExt cx="2448272" cy="2520280"/>
          </a:xfrm>
        </p:grpSpPr>
        <p:sp>
          <p:nvSpPr>
            <p:cNvPr id="31" name="Прямоугольник с одним вырезанным скругленным углом 30"/>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Прямоугольник с одним вырезанным скругленным углом 31"/>
            <p:cNvSpPr/>
            <p:nvPr/>
          </p:nvSpPr>
          <p:spPr>
            <a:xfrm rot="10800000">
              <a:off x="1547664" y="1412776"/>
              <a:ext cx="2016224" cy="1872208"/>
            </a:xfrm>
            <a:prstGeom prst="snipRoundRect">
              <a:avLst>
                <a:gd name="adj1" fmla="val 16667"/>
                <a:gd name="adj2" fmla="val 0"/>
              </a:avLst>
            </a:prstGeom>
            <a:solidFill>
              <a:srgbClr val="F030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Полилиния 32"/>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A60A79">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Прямоугольник 33"/>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Овал 34"/>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Полилиния 35"/>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Овал 36"/>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TextBox 37"/>
            <p:cNvSpPr txBox="1"/>
            <p:nvPr/>
          </p:nvSpPr>
          <p:spPr>
            <a:xfrm>
              <a:off x="2069831" y="1607328"/>
              <a:ext cx="1584176" cy="513324"/>
            </a:xfrm>
            <a:prstGeom prst="rect">
              <a:avLst/>
            </a:prstGeom>
            <a:noFill/>
          </p:spPr>
          <p:txBody>
            <a:bodyPr wrap="square" rtlCol="0">
              <a:spAutoFit/>
            </a:bodyPr>
            <a:lstStyle/>
            <a:p>
              <a:r>
                <a:rPr lang="et-EE" sz="2000" b="1" dirty="0" smtClean="0">
                  <a:latin typeface="Bradley Hand ITC" pitchFamily="66" charset="0"/>
                </a:rPr>
                <a:t>Our moto</a:t>
              </a:r>
              <a:endParaRPr lang="ru-RU" sz="2000" b="1" dirty="0" smtClean="0"/>
            </a:p>
            <a:p>
              <a:endParaRPr lang="ru-RU" sz="2000" dirty="0"/>
            </a:p>
          </p:txBody>
        </p:sp>
      </p:grpSp>
      <p:sp>
        <p:nvSpPr>
          <p:cNvPr id="39" name="TextBox 38"/>
          <p:cNvSpPr txBox="1"/>
          <p:nvPr/>
        </p:nvSpPr>
        <p:spPr>
          <a:xfrm>
            <a:off x="5292080" y="3501008"/>
            <a:ext cx="1944216" cy="1754326"/>
          </a:xfrm>
          <a:prstGeom prst="rect">
            <a:avLst/>
          </a:prstGeom>
          <a:noFill/>
        </p:spPr>
        <p:txBody>
          <a:bodyPr wrap="square" rtlCol="0">
            <a:spAutoFit/>
          </a:bodyPr>
          <a:lstStyle/>
          <a:p>
            <a:pPr algn="ctr"/>
            <a:r>
              <a:rPr lang="en-US" b="1" dirty="0" smtClean="0">
                <a:latin typeface="Bradley Hand ITC" pitchFamily="66" charset="0"/>
              </a:rPr>
              <a:t>Refuse</a:t>
            </a:r>
            <a:endParaRPr lang="hy-AM" b="1" dirty="0" smtClean="0"/>
          </a:p>
          <a:p>
            <a:pPr algn="ctr"/>
            <a:r>
              <a:rPr lang="en-US" b="1" dirty="0" smtClean="0">
                <a:latin typeface="Bradley Hand ITC" pitchFamily="66" charset="0"/>
              </a:rPr>
              <a:t> Reduce</a:t>
            </a:r>
            <a:endParaRPr lang="hy-AM" b="1" dirty="0" smtClean="0"/>
          </a:p>
          <a:p>
            <a:pPr algn="ctr"/>
            <a:r>
              <a:rPr lang="en-US" b="1" dirty="0" smtClean="0">
                <a:latin typeface="Bradley Hand ITC" pitchFamily="66" charset="0"/>
              </a:rPr>
              <a:t> Reuse</a:t>
            </a:r>
            <a:endParaRPr lang="hy-AM" b="1" dirty="0" smtClean="0"/>
          </a:p>
          <a:p>
            <a:pPr algn="ctr"/>
            <a:r>
              <a:rPr lang="en-US" b="1" dirty="0" smtClean="0">
                <a:latin typeface="Bradley Hand ITC" pitchFamily="66" charset="0"/>
              </a:rPr>
              <a:t> Repair</a:t>
            </a:r>
            <a:endParaRPr lang="hy-AM" b="1" dirty="0" smtClean="0"/>
          </a:p>
          <a:p>
            <a:pPr algn="ctr"/>
            <a:r>
              <a:rPr lang="en-US" b="1" dirty="0" smtClean="0">
                <a:latin typeface="Bradley Hand ITC" pitchFamily="66" charset="0"/>
              </a:rPr>
              <a:t>Recycle</a:t>
            </a:r>
            <a:endParaRPr lang="ru-RU" b="1" dirty="0" smtClean="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67744" y="404664"/>
            <a:ext cx="4523033" cy="6106095"/>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2627784" y="750119"/>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2627784" y="822127"/>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2627785" y="780599"/>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8" name="Прямая соединительная линия 7"/>
          <p:cNvCxnSpPr/>
          <p:nvPr/>
        </p:nvCxnSpPr>
        <p:spPr>
          <a:xfrm>
            <a:off x="2663788" y="111015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2663788" y="132618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663788" y="161421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663788" y="190224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663788" y="219027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663788" y="247831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2663788" y="276634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2663788" y="305437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2663788" y="334240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663788" y="363043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2663788" y="391847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2663788" y="420650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2663788" y="449453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663788" y="478256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2663788" y="507059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2663788" y="535863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2663788" y="564666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2663788" y="593469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771800" y="894135"/>
            <a:ext cx="3024336" cy="1384995"/>
          </a:xfrm>
          <a:prstGeom prst="rect">
            <a:avLst/>
          </a:prstGeom>
          <a:noFill/>
        </p:spPr>
        <p:txBody>
          <a:bodyPr wrap="square" rtlCol="0">
            <a:spAutoFit/>
          </a:bodyPr>
          <a:lstStyle/>
          <a:p>
            <a:pPr algn="ctr"/>
            <a:r>
              <a:rPr lang="et-EE" sz="2800" dirty="0" smtClean="0">
                <a:latin typeface="Lucida Handwriting" pitchFamily="66" charset="0"/>
              </a:rPr>
              <a:t>Actions or events during year</a:t>
            </a:r>
            <a:endParaRPr lang="ru-RU" sz="2800" dirty="0"/>
          </a:p>
        </p:txBody>
      </p:sp>
      <p:sp>
        <p:nvSpPr>
          <p:cNvPr id="27" name="TextBox 26"/>
          <p:cNvSpPr txBox="1"/>
          <p:nvPr/>
        </p:nvSpPr>
        <p:spPr>
          <a:xfrm>
            <a:off x="2627784" y="2276873"/>
            <a:ext cx="3816424" cy="4062651"/>
          </a:xfrm>
          <a:prstGeom prst="rect">
            <a:avLst/>
          </a:prstGeom>
          <a:noFill/>
        </p:spPr>
        <p:txBody>
          <a:bodyPr wrap="square" rtlCol="0">
            <a:spAutoFit/>
          </a:bodyPr>
          <a:lstStyle/>
          <a:p>
            <a:pPr fontAlgn="base"/>
            <a:r>
              <a:rPr lang="en-US" sz="1600" b="1" dirty="0" smtClean="0">
                <a:solidFill>
                  <a:schemeClr val="accent5">
                    <a:lumMod val="75000"/>
                  </a:schemeClr>
                </a:solidFill>
                <a:latin typeface="Bradley Hand ITC" pitchFamily="66" charset="0"/>
              </a:rPr>
              <a:t>Recycle Competition: </a:t>
            </a:r>
            <a:endParaRPr lang="ru-RU" sz="1600" b="1" dirty="0" smtClean="0">
              <a:solidFill>
                <a:schemeClr val="accent5">
                  <a:lumMod val="75000"/>
                </a:schemeClr>
              </a:solidFill>
            </a:endParaRPr>
          </a:p>
          <a:p>
            <a:pPr fontAlgn="base"/>
            <a:r>
              <a:rPr lang="en-US" sz="1600" dirty="0" smtClean="0">
                <a:solidFill>
                  <a:srgbClr val="F030B5"/>
                </a:solidFill>
                <a:latin typeface="Bradley Hand ITC" pitchFamily="66" charset="0"/>
              </a:rPr>
              <a:t>Many classrooms already have recycling barrels next to the trash can, but you can start a competition with your hall to see which class can save the most newspapers, soda cans, water bottles or any other recyclable item</a:t>
            </a:r>
            <a:r>
              <a:rPr lang="en-US" sz="1600" dirty="0" smtClean="0">
                <a:latin typeface="Bradley Hand ITC" pitchFamily="66" charset="0"/>
              </a:rPr>
              <a:t>.</a:t>
            </a:r>
            <a:endParaRPr lang="ru-RU" sz="1600" dirty="0" smtClean="0"/>
          </a:p>
          <a:p>
            <a:r>
              <a:rPr lang="en-US" sz="1600" b="1" dirty="0" smtClean="0">
                <a:solidFill>
                  <a:schemeClr val="accent5">
                    <a:lumMod val="75000"/>
                  </a:schemeClr>
                </a:solidFill>
                <a:latin typeface="Bradley Hand ITC" pitchFamily="66" charset="0"/>
              </a:rPr>
              <a:t>Organize a  swap party </a:t>
            </a:r>
            <a:r>
              <a:rPr lang="en-US" sz="1600" b="1" dirty="0" smtClean="0">
                <a:latin typeface="Bradley Hand ITC" pitchFamily="66" charset="0"/>
              </a:rPr>
              <a:t>! </a:t>
            </a:r>
            <a:r>
              <a:rPr lang="en-US" sz="1600" dirty="0" smtClean="0">
                <a:solidFill>
                  <a:srgbClr val="A60A79"/>
                </a:solidFill>
                <a:latin typeface="Bradley Hand ITC" pitchFamily="66" charset="0"/>
              </a:rPr>
              <a:t>This is a fantastic way of bringing new goodies into your life while at the same time cleaning out the old without costing you a thing! What sort of goodies are we talking about? You can swap clothes and shoes, tools, books, CD’s, DVD’s, toys, kitchen gear, or pots and pot plants. </a:t>
            </a:r>
            <a:endParaRPr lang="ru-RU" sz="1600" dirty="0" smtClean="0">
              <a:solidFill>
                <a:srgbClr val="A60A79"/>
              </a:solidFill>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23928" y="347241"/>
            <a:ext cx="4523033" cy="610609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8" name="Прямоугольник 77"/>
          <p:cNvSpPr/>
          <p:nvPr/>
        </p:nvSpPr>
        <p:spPr>
          <a:xfrm>
            <a:off x="4283968" y="692696"/>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Прямоугольник 76"/>
          <p:cNvSpPr/>
          <p:nvPr/>
        </p:nvSpPr>
        <p:spPr>
          <a:xfrm>
            <a:off x="4283968" y="764704"/>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4283969" y="723176"/>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a:off x="4283969" y="105273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4283969" y="12687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4283969" y="15567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4283969" y="18448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4283969" y="213285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4283969" y="24208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4283969" y="270892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4283969" y="299695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4283969" y="328498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4283969" y="357301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4283969" y="386104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4283969" y="414908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4283969" y="443711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4283969" y="47251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4283969" y="501317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4283969" y="530120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4283969" y="558924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4283969" y="587727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04049" y="836712"/>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66" name="TextBox 65"/>
          <p:cNvSpPr txBox="1"/>
          <p:nvPr/>
        </p:nvSpPr>
        <p:spPr>
          <a:xfrm>
            <a:off x="4499993" y="1556792"/>
            <a:ext cx="1944216" cy="400110"/>
          </a:xfrm>
          <a:prstGeom prst="rect">
            <a:avLst/>
          </a:prstGeom>
          <a:noFill/>
        </p:spPr>
        <p:txBody>
          <a:bodyPr wrap="square" rtlCol="0">
            <a:spAutoFit/>
          </a:bodyPr>
          <a:lstStyle/>
          <a:p>
            <a:r>
              <a:rPr lang="et-EE" sz="2000" b="1" dirty="0" smtClean="0">
                <a:solidFill>
                  <a:srgbClr val="FF0000"/>
                </a:solidFill>
                <a:latin typeface="Bradley Hand ITC" pitchFamily="66" charset="0"/>
              </a:rPr>
              <a:t>EVERY DAY</a:t>
            </a:r>
            <a:endParaRPr lang="ru-RU" sz="2000" b="1" dirty="0">
              <a:solidFill>
                <a:srgbClr val="FF0000"/>
              </a:solidFill>
            </a:endParaRPr>
          </a:p>
        </p:txBody>
      </p:sp>
      <p:sp>
        <p:nvSpPr>
          <p:cNvPr id="67" name="TextBox 66"/>
          <p:cNvSpPr txBox="1"/>
          <p:nvPr/>
        </p:nvSpPr>
        <p:spPr>
          <a:xfrm>
            <a:off x="4572001" y="2060848"/>
            <a:ext cx="3240360" cy="3970318"/>
          </a:xfrm>
          <a:prstGeom prst="rect">
            <a:avLst/>
          </a:prstGeom>
          <a:noFill/>
        </p:spPr>
        <p:txBody>
          <a:bodyPr wrap="square" rtlCol="0">
            <a:spAutoFit/>
          </a:bodyPr>
          <a:lstStyle/>
          <a:p>
            <a:r>
              <a:rPr lang="en-US" b="1" dirty="0" smtClean="0">
                <a:latin typeface="Bradley Hand ITC" pitchFamily="66" charset="0"/>
              </a:rPr>
              <a:t>1.Encourage and enable recycling and composting</a:t>
            </a:r>
            <a:endParaRPr lang="et-EE" b="1" dirty="0" smtClean="0">
              <a:latin typeface="Bradley Hand ITC" pitchFamily="66" charset="0"/>
            </a:endParaRPr>
          </a:p>
          <a:p>
            <a:r>
              <a:rPr lang="en-US" dirty="0" smtClean="0">
                <a:latin typeface="Bradley Hand ITC" pitchFamily="66" charset="0"/>
              </a:rPr>
              <a:t>If space allows, composting bins are also great additions to a school. Food scraps can be composted and returned to the soil while students are taught about the process.</a:t>
            </a:r>
            <a:endParaRPr lang="ru-RU" dirty="0" smtClean="0"/>
          </a:p>
          <a:p>
            <a:r>
              <a:rPr lang="en-US" dirty="0" smtClean="0">
                <a:latin typeface="Bradley Hand ITC" pitchFamily="66" charset="0"/>
              </a:rPr>
              <a:t>It is important to have easy to understand signage on all bins to help students use them the right way. Include </a:t>
            </a:r>
            <a:r>
              <a:rPr lang="en-US" dirty="0" err="1" smtClean="0">
                <a:latin typeface="Bradley Hand ITC" pitchFamily="66" charset="0"/>
              </a:rPr>
              <a:t>colourful</a:t>
            </a:r>
            <a:r>
              <a:rPr lang="en-US" dirty="0" smtClean="0">
                <a:latin typeface="Bradley Hand ITC" pitchFamily="66" charset="0"/>
              </a:rPr>
              <a:t> pictures and diagrams as well as words</a:t>
            </a:r>
            <a:endParaRPr lang="ru-RU" dirty="0"/>
          </a:p>
        </p:txBody>
      </p:sp>
      <p:grpSp>
        <p:nvGrpSpPr>
          <p:cNvPr id="68" name="Группа 67"/>
          <p:cNvGrpSpPr/>
          <p:nvPr/>
        </p:nvGrpSpPr>
        <p:grpSpPr>
          <a:xfrm>
            <a:off x="539552" y="0"/>
            <a:ext cx="3398713" cy="3498675"/>
            <a:chOff x="1547664" y="980728"/>
            <a:chExt cx="2448272" cy="2520280"/>
          </a:xfrm>
        </p:grpSpPr>
        <p:sp>
          <p:nvSpPr>
            <p:cNvPr id="69" name="Прямоугольник с одним вырезанным скругленным углом 68"/>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0" name="Прямоугольник с одним вырезанным скругленным углом 69"/>
            <p:cNvSpPr/>
            <p:nvPr/>
          </p:nvSpPr>
          <p:spPr>
            <a:xfrm rot="10800000">
              <a:off x="1547664" y="1412776"/>
              <a:ext cx="2016224" cy="1872208"/>
            </a:xfrm>
            <a:prstGeom prst="snipRoundRect">
              <a:avLst>
                <a:gd name="adj1" fmla="val 16667"/>
                <a:gd name="adj2" fmla="val 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 name="Полилиния 70"/>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0070C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2" name="Прямоугольник 71"/>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3" name="Овал 72"/>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4" name="Полилиния 73"/>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5" name="Овал 74"/>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6" name="TextBox 75"/>
            <p:cNvSpPr txBox="1"/>
            <p:nvPr/>
          </p:nvSpPr>
          <p:spPr>
            <a:xfrm>
              <a:off x="1755149" y="1739069"/>
              <a:ext cx="1584176" cy="1396758"/>
            </a:xfrm>
            <a:prstGeom prst="rect">
              <a:avLst/>
            </a:prstGeom>
            <a:noFill/>
          </p:spPr>
          <p:txBody>
            <a:bodyPr wrap="square" rtlCol="0">
              <a:spAutoFit/>
            </a:bodyPr>
            <a:lstStyle/>
            <a:p>
              <a:r>
                <a:rPr lang="en-US" sz="2000" b="1" dirty="0" smtClean="0">
                  <a:latin typeface="Bradley Hand ITC" pitchFamily="66" charset="0"/>
                </a:rPr>
                <a:t>Sort your rubbish and place recycling bins in the schools playground also</a:t>
              </a:r>
              <a:endParaRPr lang="ru-RU" sz="2000" b="1" dirty="0" smtClean="0"/>
            </a:p>
            <a:p>
              <a:endParaRPr lang="ru-RU" sz="2000" dirty="0"/>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23928" y="347241"/>
            <a:ext cx="4523033" cy="610609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4283968" y="692696"/>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4283968" y="764704"/>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4283969" y="723176"/>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8" name="Прямая соединительная линия 7"/>
          <p:cNvCxnSpPr/>
          <p:nvPr/>
        </p:nvCxnSpPr>
        <p:spPr>
          <a:xfrm>
            <a:off x="4319972" y="105273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4319972" y="12687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4319972" y="15567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4319972" y="18448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4319972" y="213285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319972" y="24208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4319972" y="270892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4319972" y="299695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4319972" y="328498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319972" y="357301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319972" y="386104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4319972" y="414908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4319972" y="443711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4319972" y="47251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4319972" y="501317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4319972" y="530120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4319972" y="558924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4319972" y="587727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716016" y="836712"/>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27" name="TextBox 26"/>
          <p:cNvSpPr txBox="1"/>
          <p:nvPr/>
        </p:nvSpPr>
        <p:spPr>
          <a:xfrm>
            <a:off x="5220072" y="1556792"/>
            <a:ext cx="1944216" cy="400110"/>
          </a:xfrm>
          <a:prstGeom prst="rect">
            <a:avLst/>
          </a:prstGeom>
          <a:noFill/>
        </p:spPr>
        <p:txBody>
          <a:bodyPr wrap="square" rtlCol="0">
            <a:spAutoFit/>
          </a:bodyPr>
          <a:lstStyle/>
          <a:p>
            <a:r>
              <a:rPr lang="et-EE" sz="2000" b="1" dirty="0" smtClean="0">
                <a:solidFill>
                  <a:srgbClr val="FF0000"/>
                </a:solidFill>
                <a:latin typeface="Bradley Hand ITC" pitchFamily="66" charset="0"/>
              </a:rPr>
              <a:t>EVERY DAY</a:t>
            </a:r>
            <a:endParaRPr lang="ru-RU" sz="2000" b="1" dirty="0">
              <a:solidFill>
                <a:srgbClr val="FF0000"/>
              </a:solidFill>
            </a:endParaRPr>
          </a:p>
        </p:txBody>
      </p:sp>
      <p:sp>
        <p:nvSpPr>
          <p:cNvPr id="28" name="TextBox 27"/>
          <p:cNvSpPr txBox="1"/>
          <p:nvPr/>
        </p:nvSpPr>
        <p:spPr>
          <a:xfrm>
            <a:off x="4572000" y="2060848"/>
            <a:ext cx="3240360" cy="3693319"/>
          </a:xfrm>
          <a:prstGeom prst="rect">
            <a:avLst/>
          </a:prstGeom>
          <a:noFill/>
        </p:spPr>
        <p:txBody>
          <a:bodyPr wrap="square" rtlCol="0">
            <a:spAutoFit/>
          </a:bodyPr>
          <a:lstStyle/>
          <a:p>
            <a:r>
              <a:rPr lang="en-US" b="1" dirty="0" smtClean="0">
                <a:latin typeface="Bradley Hand ITC" pitchFamily="66" charset="0"/>
              </a:rPr>
              <a:t>2.Be energy efficient</a:t>
            </a:r>
            <a:endParaRPr lang="ru-RU" b="1" dirty="0" smtClean="0"/>
          </a:p>
          <a:p>
            <a:r>
              <a:rPr lang="en-US" dirty="0" smtClean="0">
                <a:latin typeface="Bradley Hand ITC" pitchFamily="66" charset="0"/>
              </a:rPr>
              <a:t>Turn off lights and shut down computers at the end of the day. Keep doors shut to stop heat escaping and don’t block heaters. Check the energy consumption of your appliances and make it a major consideration when buying new ones. For environmentally-friendly classrooms, make sure they are well insulated and use sustainable materials.</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771800" y="419249"/>
            <a:ext cx="4523033" cy="610609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131840" y="764704"/>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3131840" y="836712"/>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3131841" y="795184"/>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8" name="Прямая соединительная линия 7"/>
          <p:cNvCxnSpPr/>
          <p:nvPr/>
        </p:nvCxnSpPr>
        <p:spPr>
          <a:xfrm>
            <a:off x="3167844" y="11247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3167844" y="134076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3167844" y="162880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3167844" y="191683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3167844" y="220486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3167844" y="249289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3167844" y="278092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3167844" y="30689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3167844" y="33569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3167844" y="36450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3167844" y="393305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3167844" y="42210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3167844" y="450912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3167844" y="479715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3167844" y="508518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3167844" y="537321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3167844" y="566124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3167844" y="594928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3563888" y="908720"/>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27" name="TextBox 26"/>
          <p:cNvSpPr txBox="1"/>
          <p:nvPr/>
        </p:nvSpPr>
        <p:spPr>
          <a:xfrm>
            <a:off x="4067944" y="1628800"/>
            <a:ext cx="1944216" cy="400110"/>
          </a:xfrm>
          <a:prstGeom prst="rect">
            <a:avLst/>
          </a:prstGeom>
          <a:noFill/>
        </p:spPr>
        <p:txBody>
          <a:bodyPr wrap="square" rtlCol="0">
            <a:spAutoFit/>
          </a:bodyPr>
          <a:lstStyle/>
          <a:p>
            <a:r>
              <a:rPr lang="et-EE" sz="2000" b="1" dirty="0" smtClean="0">
                <a:solidFill>
                  <a:srgbClr val="FF0000"/>
                </a:solidFill>
                <a:latin typeface="Bradley Hand ITC" pitchFamily="66" charset="0"/>
              </a:rPr>
              <a:t>EVERY DAY</a:t>
            </a:r>
            <a:endParaRPr lang="ru-RU" sz="2000" b="1" dirty="0">
              <a:solidFill>
                <a:srgbClr val="FF0000"/>
              </a:solidFill>
            </a:endParaRPr>
          </a:p>
        </p:txBody>
      </p:sp>
      <p:sp>
        <p:nvSpPr>
          <p:cNvPr id="28" name="TextBox 27"/>
          <p:cNvSpPr txBox="1"/>
          <p:nvPr/>
        </p:nvSpPr>
        <p:spPr>
          <a:xfrm>
            <a:off x="3419872" y="2132856"/>
            <a:ext cx="3240360" cy="3970318"/>
          </a:xfrm>
          <a:prstGeom prst="rect">
            <a:avLst/>
          </a:prstGeom>
          <a:noFill/>
        </p:spPr>
        <p:txBody>
          <a:bodyPr wrap="square" rtlCol="0">
            <a:spAutoFit/>
          </a:bodyPr>
          <a:lstStyle/>
          <a:p>
            <a:pPr fontAlgn="base"/>
            <a:r>
              <a:rPr lang="en-US" b="1" dirty="0" smtClean="0">
                <a:latin typeface="Bradley Hand ITC" pitchFamily="66" charset="0"/>
              </a:rPr>
              <a:t>3.Make Sure That Things Are Switched Off</a:t>
            </a:r>
            <a:endParaRPr lang="ru-RU" dirty="0" smtClean="0"/>
          </a:p>
          <a:p>
            <a:pPr fontAlgn="base"/>
            <a:r>
              <a:rPr lang="en-US" dirty="0" smtClean="0">
                <a:latin typeface="Bradley Hand ITC" pitchFamily="66" charset="0"/>
              </a:rPr>
              <a:t>A fun idea is to make a checklist of good energy saving habits such as, ‘turning off lights when you leave the room’. The students  can tick things off the list as they get into the habit of doing them, and then be rewarded when they finish the checklist. Get creative and make posters to remind people to turn off lights</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Прямоугольник 95"/>
          <p:cNvSpPr/>
          <p:nvPr/>
        </p:nvSpPr>
        <p:spPr>
          <a:xfrm>
            <a:off x="4427984" y="404664"/>
            <a:ext cx="4536504" cy="6120680"/>
          </a:xfrm>
          <a:prstGeom prst="rect">
            <a:avLst/>
          </a:prstGeom>
          <a:solidFill>
            <a:schemeClr val="tx1">
              <a:alpha val="51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38" name="Группа 37"/>
          <p:cNvGrpSpPr/>
          <p:nvPr/>
        </p:nvGrpSpPr>
        <p:grpSpPr>
          <a:xfrm>
            <a:off x="539552" y="0"/>
            <a:ext cx="3398713" cy="3498675"/>
            <a:chOff x="1547664" y="980728"/>
            <a:chExt cx="2448272" cy="2520280"/>
          </a:xfrm>
        </p:grpSpPr>
        <p:sp>
          <p:nvSpPr>
            <p:cNvPr id="39" name="Прямоугольник с одним вырезанным скругленным углом 38"/>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 name="Прямоугольник с одним вырезанным скругленным углом 39"/>
            <p:cNvSpPr/>
            <p:nvPr/>
          </p:nvSpPr>
          <p:spPr>
            <a:xfrm rot="10800000">
              <a:off x="1547664" y="1412776"/>
              <a:ext cx="2016224" cy="1872208"/>
            </a:xfrm>
            <a:prstGeom prst="snipRoundRect">
              <a:avLst>
                <a:gd name="adj1" fmla="val 16667"/>
                <a:gd name="adj2" fmla="val 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Полилиния 40"/>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0070C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2" name="Прямоугольник 41"/>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 name="Овал 42"/>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4" name="Полилиния 43"/>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Овал 44"/>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TextBox 45"/>
            <p:cNvSpPr txBox="1"/>
            <p:nvPr/>
          </p:nvSpPr>
          <p:spPr>
            <a:xfrm>
              <a:off x="1755149" y="1739069"/>
              <a:ext cx="1584176" cy="1618466"/>
            </a:xfrm>
            <a:prstGeom prst="rect">
              <a:avLst/>
            </a:prstGeom>
            <a:noFill/>
          </p:spPr>
          <p:txBody>
            <a:bodyPr wrap="square" rtlCol="0">
              <a:spAutoFit/>
            </a:bodyPr>
            <a:lstStyle/>
            <a:p>
              <a:r>
                <a:rPr lang="en-US" sz="2000" dirty="0" smtClean="0">
                  <a:latin typeface="Bradley Hand ITC" pitchFamily="66" charset="0"/>
                </a:rPr>
                <a:t>Encourage parents and kids to use public transportation or to walk or bike to school.</a:t>
              </a:r>
              <a:endParaRPr lang="ru-RU" sz="2000" dirty="0" smtClean="0"/>
            </a:p>
            <a:p>
              <a:endParaRPr lang="ru-RU" sz="2000" dirty="0"/>
            </a:p>
          </p:txBody>
        </p:sp>
      </p:grpSp>
      <p:sp>
        <p:nvSpPr>
          <p:cNvPr id="71" name="Прямоугольник 70"/>
          <p:cNvSpPr/>
          <p:nvPr/>
        </p:nvSpPr>
        <p:spPr>
          <a:xfrm>
            <a:off x="4297439" y="404664"/>
            <a:ext cx="4523033" cy="6106095"/>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2" name="Прямоугольник 71"/>
          <p:cNvSpPr/>
          <p:nvPr/>
        </p:nvSpPr>
        <p:spPr>
          <a:xfrm>
            <a:off x="4657479" y="750119"/>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3" name="Прямоугольник 72"/>
          <p:cNvSpPr/>
          <p:nvPr/>
        </p:nvSpPr>
        <p:spPr>
          <a:xfrm>
            <a:off x="4657479" y="822127"/>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4" name="Прямоугольник 73"/>
          <p:cNvSpPr/>
          <p:nvPr/>
        </p:nvSpPr>
        <p:spPr>
          <a:xfrm>
            <a:off x="4657480" y="780599"/>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5" name="Прямая соединительная линия 74"/>
          <p:cNvCxnSpPr/>
          <p:nvPr/>
        </p:nvCxnSpPr>
        <p:spPr>
          <a:xfrm>
            <a:off x="4693483" y="111015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76" name="Прямая соединительная линия 75"/>
          <p:cNvCxnSpPr/>
          <p:nvPr/>
        </p:nvCxnSpPr>
        <p:spPr>
          <a:xfrm>
            <a:off x="4693483" y="132618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77" name="Прямая соединительная линия 76"/>
          <p:cNvCxnSpPr/>
          <p:nvPr/>
        </p:nvCxnSpPr>
        <p:spPr>
          <a:xfrm>
            <a:off x="4693483" y="161421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78" name="Прямая соединительная линия 77"/>
          <p:cNvCxnSpPr/>
          <p:nvPr/>
        </p:nvCxnSpPr>
        <p:spPr>
          <a:xfrm>
            <a:off x="4693483" y="190224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a:off x="4693483" y="219027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0" name="Прямая соединительная линия 79"/>
          <p:cNvCxnSpPr/>
          <p:nvPr/>
        </p:nvCxnSpPr>
        <p:spPr>
          <a:xfrm>
            <a:off x="4693483" y="247831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a:off x="4693483" y="276634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2" name="Прямая соединительная линия 81"/>
          <p:cNvCxnSpPr/>
          <p:nvPr/>
        </p:nvCxnSpPr>
        <p:spPr>
          <a:xfrm>
            <a:off x="4693483" y="305437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3" name="Прямая соединительная линия 82"/>
          <p:cNvCxnSpPr/>
          <p:nvPr/>
        </p:nvCxnSpPr>
        <p:spPr>
          <a:xfrm>
            <a:off x="4693483" y="334240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4" name="Прямая соединительная линия 83"/>
          <p:cNvCxnSpPr/>
          <p:nvPr/>
        </p:nvCxnSpPr>
        <p:spPr>
          <a:xfrm>
            <a:off x="4693483" y="363043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5" name="Прямая соединительная линия 84"/>
          <p:cNvCxnSpPr/>
          <p:nvPr/>
        </p:nvCxnSpPr>
        <p:spPr>
          <a:xfrm>
            <a:off x="4693483" y="391847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6" name="Прямая соединительная линия 85"/>
          <p:cNvCxnSpPr/>
          <p:nvPr/>
        </p:nvCxnSpPr>
        <p:spPr>
          <a:xfrm>
            <a:off x="4693483" y="420650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7" name="Прямая соединительная линия 86"/>
          <p:cNvCxnSpPr/>
          <p:nvPr/>
        </p:nvCxnSpPr>
        <p:spPr>
          <a:xfrm>
            <a:off x="4693483" y="449453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8" name="Прямая соединительная линия 87"/>
          <p:cNvCxnSpPr/>
          <p:nvPr/>
        </p:nvCxnSpPr>
        <p:spPr>
          <a:xfrm>
            <a:off x="4693483" y="478256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9" name="Прямая соединительная линия 88"/>
          <p:cNvCxnSpPr/>
          <p:nvPr/>
        </p:nvCxnSpPr>
        <p:spPr>
          <a:xfrm>
            <a:off x="4693483" y="507059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0" name="Прямая соединительная линия 89"/>
          <p:cNvCxnSpPr/>
          <p:nvPr/>
        </p:nvCxnSpPr>
        <p:spPr>
          <a:xfrm>
            <a:off x="4693483" y="535863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1" name="Прямая соединительная линия 90"/>
          <p:cNvCxnSpPr/>
          <p:nvPr/>
        </p:nvCxnSpPr>
        <p:spPr>
          <a:xfrm>
            <a:off x="4693483" y="564666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2" name="Прямая соединительная линия 91"/>
          <p:cNvCxnSpPr/>
          <p:nvPr/>
        </p:nvCxnSpPr>
        <p:spPr>
          <a:xfrm>
            <a:off x="4693483" y="593469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5089527" y="894135"/>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94" name="TextBox 93"/>
          <p:cNvSpPr txBox="1"/>
          <p:nvPr/>
        </p:nvSpPr>
        <p:spPr>
          <a:xfrm>
            <a:off x="5593583" y="1614215"/>
            <a:ext cx="1944216" cy="400110"/>
          </a:xfrm>
          <a:prstGeom prst="rect">
            <a:avLst/>
          </a:prstGeom>
          <a:noFill/>
        </p:spPr>
        <p:txBody>
          <a:bodyPr wrap="square" rtlCol="0">
            <a:spAutoFit/>
          </a:bodyPr>
          <a:lstStyle/>
          <a:p>
            <a:r>
              <a:rPr lang="et-EE" sz="2000" b="1" dirty="0" smtClean="0">
                <a:solidFill>
                  <a:srgbClr val="FF0000"/>
                </a:solidFill>
                <a:latin typeface="Bradley Hand ITC" pitchFamily="66" charset="0"/>
              </a:rPr>
              <a:t>EVERY DAY</a:t>
            </a:r>
            <a:endParaRPr lang="ru-RU" sz="2000" b="1" dirty="0">
              <a:solidFill>
                <a:srgbClr val="FF0000"/>
              </a:solidFill>
            </a:endParaRPr>
          </a:p>
        </p:txBody>
      </p:sp>
      <p:sp>
        <p:nvSpPr>
          <p:cNvPr id="95" name="TextBox 94"/>
          <p:cNvSpPr txBox="1"/>
          <p:nvPr/>
        </p:nvSpPr>
        <p:spPr>
          <a:xfrm>
            <a:off x="4945511" y="2118271"/>
            <a:ext cx="3240360" cy="3139321"/>
          </a:xfrm>
          <a:prstGeom prst="rect">
            <a:avLst/>
          </a:prstGeom>
          <a:noFill/>
        </p:spPr>
        <p:txBody>
          <a:bodyPr wrap="square" rtlCol="0">
            <a:spAutoFit/>
          </a:bodyPr>
          <a:lstStyle/>
          <a:p>
            <a:r>
              <a:rPr lang="en-US" b="1" dirty="0" smtClean="0">
                <a:latin typeface="Bradley Hand ITC" pitchFamily="66" charset="0"/>
              </a:rPr>
              <a:t>Make new trend in your school! Reuse any folders, binders, pencil boxes, and supplies that are still in good condition from previous years. keep most of your  crayons and colored pencils and will continue to use them until they need to be replaced. </a:t>
            </a:r>
            <a:endParaRPr lang="ru-RU" b="1" dirty="0" smtClean="0"/>
          </a:p>
          <a:p>
            <a:r>
              <a:rPr lang="en-US" dirty="0" smtClean="0"/>
              <a:t> </a:t>
            </a:r>
            <a:endParaRPr lang="ru-RU" dirty="0" smtClean="0"/>
          </a:p>
          <a:p>
            <a:endParaRPr lang="ru-RU" dirty="0"/>
          </a:p>
        </p:txBody>
      </p:sp>
      <p:grpSp>
        <p:nvGrpSpPr>
          <p:cNvPr id="97" name="Группа 96"/>
          <p:cNvGrpSpPr/>
          <p:nvPr/>
        </p:nvGrpSpPr>
        <p:grpSpPr>
          <a:xfrm>
            <a:off x="899592" y="2924944"/>
            <a:ext cx="3376224" cy="3475525"/>
            <a:chOff x="1547664" y="980728"/>
            <a:chExt cx="2448272" cy="2520280"/>
          </a:xfrm>
        </p:grpSpPr>
        <p:sp>
          <p:nvSpPr>
            <p:cNvPr id="98" name="Прямоугольник с одним вырезанным скругленным углом 97"/>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9" name="Прямоугольник с одним вырезанным скругленным углом 98"/>
            <p:cNvSpPr/>
            <p:nvPr/>
          </p:nvSpPr>
          <p:spPr>
            <a:xfrm rot="10800000">
              <a:off x="1547664" y="1412776"/>
              <a:ext cx="2016224" cy="1872208"/>
            </a:xfrm>
            <a:prstGeom prst="snipRoundRect">
              <a:avLst>
                <a:gd name="adj1" fmla="val 16667"/>
                <a:gd name="adj2" fmla="val 0"/>
              </a:avLst>
            </a:prstGeom>
            <a:solidFill>
              <a:srgbClr val="F030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0" name="Полилиния 99"/>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A60A79">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1" name="Прямоугольник 100"/>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 name="Овал 101"/>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3" name="Полилиния 102"/>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 name="Овал 103"/>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5" name="TextBox 104"/>
            <p:cNvSpPr txBox="1"/>
            <p:nvPr/>
          </p:nvSpPr>
          <p:spPr>
            <a:xfrm>
              <a:off x="1652097" y="1607328"/>
              <a:ext cx="1584176" cy="1406062"/>
            </a:xfrm>
            <a:prstGeom prst="rect">
              <a:avLst/>
            </a:prstGeom>
            <a:noFill/>
          </p:spPr>
          <p:txBody>
            <a:bodyPr wrap="square" rtlCol="0">
              <a:spAutoFit/>
            </a:bodyPr>
            <a:lstStyle/>
            <a:p>
              <a:r>
                <a:rPr lang="en-US" sz="2000" dirty="0" smtClean="0">
                  <a:latin typeface="Bradley Hand ITC" pitchFamily="66" charset="0"/>
                </a:rPr>
                <a:t>Ask the school to use environmentally friendly cleaning fluids and nontoxic pesticides</a:t>
              </a:r>
              <a:endParaRPr lang="ru-RU" sz="2000"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Прямоугольник 25"/>
          <p:cNvSpPr/>
          <p:nvPr/>
        </p:nvSpPr>
        <p:spPr>
          <a:xfrm>
            <a:off x="5148063" y="764704"/>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Прямоугольник 26"/>
          <p:cNvSpPr/>
          <p:nvPr/>
        </p:nvSpPr>
        <p:spPr>
          <a:xfrm>
            <a:off x="5148063" y="836712"/>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Прямоугольник 27"/>
          <p:cNvSpPr/>
          <p:nvPr/>
        </p:nvSpPr>
        <p:spPr>
          <a:xfrm>
            <a:off x="5148064" y="795184"/>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9" name="Прямая соединительная линия 28"/>
          <p:cNvCxnSpPr/>
          <p:nvPr/>
        </p:nvCxnSpPr>
        <p:spPr>
          <a:xfrm>
            <a:off x="5184067" y="11247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5184067" y="134076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5184067" y="162880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5184067" y="191683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5184067" y="220486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5184067" y="249289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5184067" y="278092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5184067" y="30689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5184067" y="33569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5184067" y="36450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5184067" y="393305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5184067" y="42210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5184067" y="450912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5184067" y="479715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5184067" y="508518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5184067" y="537321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5184067" y="566124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5184067" y="594928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580111" y="908720"/>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49" name="TextBox 48"/>
          <p:cNvSpPr txBox="1"/>
          <p:nvPr/>
        </p:nvSpPr>
        <p:spPr>
          <a:xfrm>
            <a:off x="5652120" y="1628800"/>
            <a:ext cx="3240360" cy="4093428"/>
          </a:xfrm>
          <a:prstGeom prst="rect">
            <a:avLst/>
          </a:prstGeom>
          <a:noFill/>
        </p:spPr>
        <p:txBody>
          <a:bodyPr wrap="square" rtlCol="0">
            <a:spAutoFit/>
          </a:bodyPr>
          <a:lstStyle/>
          <a:p>
            <a:r>
              <a:rPr lang="en-US" sz="1600" b="1" dirty="0" smtClean="0">
                <a:latin typeface="Bradley Hand ITC" pitchFamily="66" charset="0"/>
              </a:rPr>
              <a:t>Plant a grow a school garden</a:t>
            </a:r>
            <a:endParaRPr lang="ru-RU" sz="1600" dirty="0" smtClean="0"/>
          </a:p>
          <a:p>
            <a:r>
              <a:rPr lang="en-US" sz="1600" dirty="0" smtClean="0">
                <a:latin typeface="Bradley Hand ITC" pitchFamily="66" charset="0"/>
              </a:rPr>
              <a:t>Getting students involved in planting and maintaining a school garden has so many benefits.( if you have place for it)  It will help them learn about where food comes from, teach them gardening skills, provide them with fresh fruits and veggies for school snacks or to take one, and it also gets them out of the classroom and into the fresh air.  If you have not place for garden, then students must maintain a small plant in their classrooms. </a:t>
            </a:r>
            <a:endParaRPr lang="ru-RU" sz="1600" dirty="0" smtClean="0"/>
          </a:p>
          <a:p>
            <a:r>
              <a:rPr lang="en-US" sz="1600" dirty="0" smtClean="0">
                <a:latin typeface="Bradley Hand ITC" pitchFamily="66" charset="0"/>
              </a:rPr>
              <a:t> </a:t>
            </a:r>
            <a:endParaRPr lang="ru-RU" dirty="0" smtClean="0"/>
          </a:p>
          <a:p>
            <a:endParaRPr lang="ru-RU" dirty="0"/>
          </a:p>
        </p:txBody>
      </p:sp>
      <p:sp>
        <p:nvSpPr>
          <p:cNvPr id="50" name="Прямоугольник 49"/>
          <p:cNvSpPr/>
          <p:nvPr/>
        </p:nvSpPr>
        <p:spPr>
          <a:xfrm>
            <a:off x="251520" y="260648"/>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 name="Прямоугольник 50"/>
          <p:cNvSpPr/>
          <p:nvPr/>
        </p:nvSpPr>
        <p:spPr>
          <a:xfrm>
            <a:off x="251520" y="332656"/>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2" name="Прямоугольник 51"/>
          <p:cNvSpPr/>
          <p:nvPr/>
        </p:nvSpPr>
        <p:spPr>
          <a:xfrm>
            <a:off x="251521" y="291128"/>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53" name="Прямая соединительная линия 52"/>
          <p:cNvCxnSpPr/>
          <p:nvPr/>
        </p:nvCxnSpPr>
        <p:spPr>
          <a:xfrm>
            <a:off x="287524" y="6206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287524" y="83671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287524" y="11247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287524" y="141277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287524" y="170080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287524" y="198884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287524" y="227687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287524" y="256490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287524" y="285293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p:cNvCxnSpPr/>
          <p:nvPr/>
        </p:nvCxnSpPr>
        <p:spPr>
          <a:xfrm>
            <a:off x="287524" y="314096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3" name="Прямая соединительная линия 62"/>
          <p:cNvCxnSpPr/>
          <p:nvPr/>
        </p:nvCxnSpPr>
        <p:spPr>
          <a:xfrm>
            <a:off x="287524" y="342900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4" name="Прямая соединительная линия 63"/>
          <p:cNvCxnSpPr/>
          <p:nvPr/>
        </p:nvCxnSpPr>
        <p:spPr>
          <a:xfrm>
            <a:off x="287524" y="371703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5" name="Прямая соединительная линия 64"/>
          <p:cNvCxnSpPr/>
          <p:nvPr/>
        </p:nvCxnSpPr>
        <p:spPr>
          <a:xfrm>
            <a:off x="287524" y="400506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6" name="Прямая соединительная линия 65"/>
          <p:cNvCxnSpPr/>
          <p:nvPr/>
        </p:nvCxnSpPr>
        <p:spPr>
          <a:xfrm>
            <a:off x="287524" y="429309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7" name="Прямая соединительная линия 66"/>
          <p:cNvCxnSpPr/>
          <p:nvPr/>
        </p:nvCxnSpPr>
        <p:spPr>
          <a:xfrm>
            <a:off x="287524" y="458112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8" name="Прямая соединительная линия 67"/>
          <p:cNvCxnSpPr/>
          <p:nvPr/>
        </p:nvCxnSpPr>
        <p:spPr>
          <a:xfrm>
            <a:off x="287524" y="48691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69" name="Прямая соединительная линия 68"/>
          <p:cNvCxnSpPr/>
          <p:nvPr/>
        </p:nvCxnSpPr>
        <p:spPr>
          <a:xfrm>
            <a:off x="287524" y="51571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70" name="Прямая соединительная линия 69"/>
          <p:cNvCxnSpPr/>
          <p:nvPr/>
        </p:nvCxnSpPr>
        <p:spPr>
          <a:xfrm>
            <a:off x="287524" y="54452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83568" y="404664"/>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73" name="TextBox 72"/>
          <p:cNvSpPr txBox="1"/>
          <p:nvPr/>
        </p:nvSpPr>
        <p:spPr>
          <a:xfrm>
            <a:off x="323528" y="980728"/>
            <a:ext cx="3240360" cy="2585323"/>
          </a:xfrm>
          <a:prstGeom prst="rect">
            <a:avLst/>
          </a:prstGeom>
          <a:noFill/>
        </p:spPr>
        <p:txBody>
          <a:bodyPr wrap="square" rtlCol="0">
            <a:spAutoFit/>
          </a:bodyPr>
          <a:lstStyle/>
          <a:p>
            <a:r>
              <a:rPr lang="en-US" b="1" dirty="0" smtClean="0">
                <a:solidFill>
                  <a:srgbClr val="7030A0"/>
                </a:solidFill>
                <a:latin typeface="Bradley Hand ITC" pitchFamily="66" charset="0"/>
              </a:rPr>
              <a:t>Create Class of </a:t>
            </a:r>
            <a:r>
              <a:rPr lang="en-US" b="1" dirty="0" err="1" smtClean="0">
                <a:solidFill>
                  <a:srgbClr val="7030A0"/>
                </a:solidFill>
                <a:latin typeface="Bradley Hand ITC" pitchFamily="66" charset="0"/>
              </a:rPr>
              <a:t>Upcycled</a:t>
            </a:r>
            <a:r>
              <a:rPr lang="en-US" b="1" dirty="0" smtClean="0">
                <a:solidFill>
                  <a:srgbClr val="7030A0"/>
                </a:solidFill>
                <a:latin typeface="Bradley Hand ITC" pitchFamily="66" charset="0"/>
              </a:rPr>
              <a:t> Art</a:t>
            </a:r>
            <a:r>
              <a:rPr lang="en-US" dirty="0" smtClean="0">
                <a:solidFill>
                  <a:srgbClr val="7030A0"/>
                </a:solidFill>
                <a:latin typeface="Bradley Hand ITC" pitchFamily="66" charset="0"/>
              </a:rPr>
              <a:t> ( to decorate bulletin boards and classroom displays)</a:t>
            </a:r>
            <a:endParaRPr lang="ru-RU" dirty="0" smtClean="0">
              <a:solidFill>
                <a:srgbClr val="7030A0"/>
              </a:solidFill>
            </a:endParaRPr>
          </a:p>
          <a:p>
            <a:r>
              <a:rPr lang="en-US" dirty="0" smtClean="0">
                <a:solidFill>
                  <a:srgbClr val="7030A0"/>
                </a:solidFill>
                <a:latin typeface="Bradley Hand ITC" pitchFamily="66" charset="0"/>
              </a:rPr>
              <a:t>For example , Recycle Newspapers &amp; Magazines to Create Fabulous Art Projects</a:t>
            </a:r>
            <a:endParaRPr lang="ru-RU" dirty="0" smtClean="0">
              <a:solidFill>
                <a:srgbClr val="7030A0"/>
              </a:solidFill>
            </a:endParaRPr>
          </a:p>
          <a:p>
            <a:r>
              <a:rPr lang="en-US" dirty="0" smtClean="0"/>
              <a:t> </a:t>
            </a:r>
            <a:endParaRPr lang="ru-RU" dirty="0" smtClean="0"/>
          </a:p>
          <a:p>
            <a:r>
              <a:rPr lang="en-US" dirty="0" smtClean="0"/>
              <a:t> </a:t>
            </a:r>
            <a:endParaRPr lang="ru-RU" dirty="0" smtClean="0"/>
          </a:p>
          <a:p>
            <a:endParaRPr lang="ru-RU" dirty="0"/>
          </a:p>
        </p:txBody>
      </p:sp>
      <p:grpSp>
        <p:nvGrpSpPr>
          <p:cNvPr id="78" name="Группа 77"/>
          <p:cNvGrpSpPr/>
          <p:nvPr/>
        </p:nvGrpSpPr>
        <p:grpSpPr>
          <a:xfrm>
            <a:off x="2123728" y="0"/>
            <a:ext cx="280489" cy="615584"/>
            <a:chOff x="1839060" y="0"/>
            <a:chExt cx="430481" cy="944768"/>
          </a:xfrm>
        </p:grpSpPr>
        <p:sp>
          <p:nvSpPr>
            <p:cNvPr id="74" name="Прямоугольник 73"/>
            <p:cNvSpPr/>
            <p:nvPr/>
          </p:nvSpPr>
          <p:spPr>
            <a:xfrm rot="1744213">
              <a:off x="1963993" y="362213"/>
              <a:ext cx="63468" cy="58255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5" name="Овал 74"/>
            <p:cNvSpPr/>
            <p:nvPr/>
          </p:nvSpPr>
          <p:spPr>
            <a:xfrm>
              <a:off x="1839060" y="299886"/>
              <a:ext cx="399849" cy="399849"/>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6" name="Полилиния 75"/>
            <p:cNvSpPr/>
            <p:nvPr/>
          </p:nvSpPr>
          <p:spPr>
            <a:xfrm rot="1224573">
              <a:off x="2002148" y="75973"/>
              <a:ext cx="213094" cy="399213"/>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Овал 76"/>
            <p:cNvSpPr/>
            <p:nvPr/>
          </p:nvSpPr>
          <p:spPr>
            <a:xfrm>
              <a:off x="2038986" y="0"/>
              <a:ext cx="230555" cy="230557"/>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9" name="Группа 78"/>
          <p:cNvGrpSpPr/>
          <p:nvPr/>
        </p:nvGrpSpPr>
        <p:grpSpPr>
          <a:xfrm>
            <a:off x="7043200" y="402336"/>
            <a:ext cx="280489" cy="615584"/>
            <a:chOff x="1839060" y="0"/>
            <a:chExt cx="430481" cy="944768"/>
          </a:xfrm>
        </p:grpSpPr>
        <p:sp>
          <p:nvSpPr>
            <p:cNvPr id="80" name="Прямоугольник 79"/>
            <p:cNvSpPr/>
            <p:nvPr/>
          </p:nvSpPr>
          <p:spPr>
            <a:xfrm rot="1744213">
              <a:off x="1963993" y="362213"/>
              <a:ext cx="63468" cy="58255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1" name="Овал 80"/>
            <p:cNvSpPr/>
            <p:nvPr/>
          </p:nvSpPr>
          <p:spPr>
            <a:xfrm>
              <a:off x="1839060" y="299886"/>
              <a:ext cx="399849" cy="399849"/>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Полилиния 81"/>
            <p:cNvSpPr/>
            <p:nvPr/>
          </p:nvSpPr>
          <p:spPr>
            <a:xfrm rot="1224573">
              <a:off x="2002148" y="75973"/>
              <a:ext cx="213094" cy="399213"/>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3" name="Овал 82"/>
            <p:cNvSpPr/>
            <p:nvPr/>
          </p:nvSpPr>
          <p:spPr>
            <a:xfrm>
              <a:off x="2038986" y="0"/>
              <a:ext cx="230555" cy="230557"/>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85" name="Группа 84"/>
          <p:cNvGrpSpPr/>
          <p:nvPr/>
        </p:nvGrpSpPr>
        <p:grpSpPr>
          <a:xfrm>
            <a:off x="2901479" y="3359325"/>
            <a:ext cx="3398713" cy="3498675"/>
            <a:chOff x="1547664" y="980728"/>
            <a:chExt cx="2448272" cy="2520280"/>
          </a:xfrm>
        </p:grpSpPr>
        <p:sp>
          <p:nvSpPr>
            <p:cNvPr id="86" name="Прямоугольник с одним вырезанным скругленным углом 85"/>
            <p:cNvSpPr/>
            <p:nvPr/>
          </p:nvSpPr>
          <p:spPr>
            <a:xfrm rot="10800000">
              <a:off x="2051720" y="1484784"/>
              <a:ext cx="1944216" cy="2016224"/>
            </a:xfrm>
            <a:prstGeom prst="snipRoundRect">
              <a:avLst>
                <a:gd name="adj1" fmla="val 16667"/>
                <a:gd name="adj2" fmla="val 0"/>
              </a:avLst>
            </a:prstGeom>
            <a:solidFill>
              <a:schemeClr val="tx1">
                <a:alpha val="16000"/>
              </a:schemeClr>
            </a:solidFill>
            <a:ln>
              <a:noFill/>
            </a:ln>
            <a:effectLst>
              <a:outerShdw algn="ctr" rotWithShape="0">
                <a:srgbClr val="000000">
                  <a:alpha val="43137"/>
                </a:srgbClr>
              </a:outerShdw>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7" name="Прямоугольник с одним вырезанным скругленным углом 86"/>
            <p:cNvSpPr/>
            <p:nvPr/>
          </p:nvSpPr>
          <p:spPr>
            <a:xfrm rot="10800000">
              <a:off x="1547664" y="1412776"/>
              <a:ext cx="2016224" cy="1872208"/>
            </a:xfrm>
            <a:prstGeom prst="snipRoundRect">
              <a:avLst>
                <a:gd name="adj1" fmla="val 16667"/>
                <a:gd name="adj2" fmla="val 0"/>
              </a:avLst>
            </a:prstGeom>
            <a:solidFill>
              <a:srgbClr val="2CF4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8" name="Полилиния 87"/>
            <p:cNvSpPr/>
            <p:nvPr/>
          </p:nvSpPr>
          <p:spPr>
            <a:xfrm flipH="1">
              <a:off x="2391439" y="2852936"/>
              <a:ext cx="1198951" cy="552216"/>
            </a:xfrm>
            <a:custGeom>
              <a:avLst/>
              <a:gdLst>
                <a:gd name="connsiteX0" fmla="*/ 0 w 1008112"/>
                <a:gd name="connsiteY0" fmla="*/ 504056 h 504056"/>
                <a:gd name="connsiteX1" fmla="*/ 0 w 1008112"/>
                <a:gd name="connsiteY1" fmla="*/ 0 h 504056"/>
                <a:gd name="connsiteX2" fmla="*/ 1008112 w 1008112"/>
                <a:gd name="connsiteY2" fmla="*/ 504056 h 504056"/>
                <a:gd name="connsiteX3" fmla="*/ 0 w 1008112"/>
                <a:gd name="connsiteY3" fmla="*/ 504056 h 504056"/>
                <a:gd name="connsiteX0" fmla="*/ 0 w 1080120"/>
                <a:gd name="connsiteY0" fmla="*/ 504056 h 576064"/>
                <a:gd name="connsiteX1" fmla="*/ 0 w 1080120"/>
                <a:gd name="connsiteY1" fmla="*/ 0 h 576064"/>
                <a:gd name="connsiteX2" fmla="*/ 1080120 w 1080120"/>
                <a:gd name="connsiteY2" fmla="*/ 576064 h 576064"/>
                <a:gd name="connsiteX3" fmla="*/ 0 w 1080120"/>
                <a:gd name="connsiteY3" fmla="*/ 504056 h 576064"/>
                <a:gd name="connsiteX0" fmla="*/ 0 w 1224136"/>
                <a:gd name="connsiteY0" fmla="*/ 72008 h 576064"/>
                <a:gd name="connsiteX1" fmla="*/ 144016 w 1224136"/>
                <a:gd name="connsiteY1" fmla="*/ 0 h 576064"/>
                <a:gd name="connsiteX2" fmla="*/ 1224136 w 1224136"/>
                <a:gd name="connsiteY2" fmla="*/ 576064 h 576064"/>
                <a:gd name="connsiteX3" fmla="*/ 0 w 1224136"/>
                <a:gd name="connsiteY3" fmla="*/ 72008 h 576064"/>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80891"/>
                <a:gd name="connsiteY0" fmla="*/ 72008 h 911723"/>
                <a:gd name="connsiteX1" fmla="*/ 200771 w 1280891"/>
                <a:gd name="connsiteY1" fmla="*/ 0 h 911723"/>
                <a:gd name="connsiteX2" fmla="*/ 1280891 w 1280891"/>
                <a:gd name="connsiteY2" fmla="*/ 576064 h 911723"/>
                <a:gd name="connsiteX3" fmla="*/ 56755 w 1280891"/>
                <a:gd name="connsiteY3" fmla="*/ 72008 h 911723"/>
                <a:gd name="connsiteX0" fmla="*/ 56755 w 1257590"/>
                <a:gd name="connsiteY0" fmla="*/ 79791 h 919506"/>
                <a:gd name="connsiteX1" fmla="*/ 177470 w 1257590"/>
                <a:gd name="connsiteY1" fmla="*/ 0 h 919506"/>
                <a:gd name="connsiteX2" fmla="*/ 1257590 w 1257590"/>
                <a:gd name="connsiteY2" fmla="*/ 576064 h 919506"/>
                <a:gd name="connsiteX3" fmla="*/ 56755 w 1257590"/>
                <a:gd name="connsiteY3" fmla="*/ 79791 h 919506"/>
                <a:gd name="connsiteX0" fmla="*/ 56755 w 1337648"/>
                <a:gd name="connsiteY0" fmla="*/ 79791 h 919506"/>
                <a:gd name="connsiteX1" fmla="*/ 257528 w 1337648"/>
                <a:gd name="connsiteY1" fmla="*/ 0 h 919506"/>
                <a:gd name="connsiteX2" fmla="*/ 1337648 w 1337648"/>
                <a:gd name="connsiteY2" fmla="*/ 576064 h 919506"/>
                <a:gd name="connsiteX3" fmla="*/ 56755 w 1337648"/>
                <a:gd name="connsiteY3" fmla="*/ 79791 h 919506"/>
                <a:gd name="connsiteX0" fmla="*/ 56755 w 1337648"/>
                <a:gd name="connsiteY0" fmla="*/ 40388 h 880103"/>
                <a:gd name="connsiteX1" fmla="*/ 387427 w 1337648"/>
                <a:gd name="connsiteY1" fmla="*/ 0 h 880103"/>
                <a:gd name="connsiteX2" fmla="*/ 1337648 w 1337648"/>
                <a:gd name="connsiteY2" fmla="*/ 536661 h 880103"/>
                <a:gd name="connsiteX3" fmla="*/ 56755 w 1337648"/>
                <a:gd name="connsiteY3" fmla="*/ 40388 h 880103"/>
                <a:gd name="connsiteX0" fmla="*/ 47483 w 1328376"/>
                <a:gd name="connsiteY0" fmla="*/ 40388 h 781457"/>
                <a:gd name="connsiteX1" fmla="*/ 378155 w 1328376"/>
                <a:gd name="connsiteY1" fmla="*/ 0 h 781457"/>
                <a:gd name="connsiteX2" fmla="*/ 1328376 w 1328376"/>
                <a:gd name="connsiteY2" fmla="*/ 536661 h 781457"/>
                <a:gd name="connsiteX3" fmla="*/ 47483 w 1328376"/>
                <a:gd name="connsiteY3" fmla="*/ 40388 h 781457"/>
                <a:gd name="connsiteX0" fmla="*/ 60820 w 1341713"/>
                <a:gd name="connsiteY0" fmla="*/ 40388 h 797360"/>
                <a:gd name="connsiteX1" fmla="*/ 391492 w 1341713"/>
                <a:gd name="connsiteY1" fmla="*/ 0 h 797360"/>
                <a:gd name="connsiteX2" fmla="*/ 1341713 w 1341713"/>
                <a:gd name="connsiteY2" fmla="*/ 536661 h 797360"/>
                <a:gd name="connsiteX3" fmla="*/ 60820 w 1341713"/>
                <a:gd name="connsiteY3" fmla="*/ 40388 h 797360"/>
                <a:gd name="connsiteX0" fmla="*/ 116012 w 1396905"/>
                <a:gd name="connsiteY0" fmla="*/ 40388 h 837610"/>
                <a:gd name="connsiteX1" fmla="*/ 446684 w 1396905"/>
                <a:gd name="connsiteY1" fmla="*/ 0 h 837610"/>
                <a:gd name="connsiteX2" fmla="*/ 1396905 w 1396905"/>
                <a:gd name="connsiteY2" fmla="*/ 536661 h 837610"/>
                <a:gd name="connsiteX3" fmla="*/ 116012 w 1396905"/>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116012 w 1419496"/>
                <a:gd name="connsiteY0" fmla="*/ 40388 h 837610"/>
                <a:gd name="connsiteX1" fmla="*/ 446684 w 1419496"/>
                <a:gd name="connsiteY1" fmla="*/ 0 h 837610"/>
                <a:gd name="connsiteX2" fmla="*/ 1419496 w 1419496"/>
                <a:gd name="connsiteY2" fmla="*/ 516959 h 837610"/>
                <a:gd name="connsiteX3" fmla="*/ 116012 w 1419496"/>
                <a:gd name="connsiteY3" fmla="*/ 40388 h 837610"/>
                <a:gd name="connsiteX0" fmla="*/ 61073 w 1364557"/>
                <a:gd name="connsiteY0" fmla="*/ 40388 h 706174"/>
                <a:gd name="connsiteX1" fmla="*/ 391745 w 1364557"/>
                <a:gd name="connsiteY1" fmla="*/ 0 h 706174"/>
                <a:gd name="connsiteX2" fmla="*/ 1364557 w 1364557"/>
                <a:gd name="connsiteY2" fmla="*/ 516959 h 706174"/>
                <a:gd name="connsiteX3" fmla="*/ 61073 w 1364557"/>
                <a:gd name="connsiteY3" fmla="*/ 40388 h 70617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1456460"/>
                <a:gd name="connsiteY0" fmla="*/ 40388 h 824384"/>
                <a:gd name="connsiteX1" fmla="*/ 483648 w 1456460"/>
                <a:gd name="connsiteY1" fmla="*/ 0 h 824384"/>
                <a:gd name="connsiteX2" fmla="*/ 1456460 w 1456460"/>
                <a:gd name="connsiteY2" fmla="*/ 516959 h 824384"/>
                <a:gd name="connsiteX3" fmla="*/ 152976 w 1456460"/>
                <a:gd name="connsiteY3" fmla="*/ 40388 h 824384"/>
                <a:gd name="connsiteX0" fmla="*/ 152976 w 2298573"/>
                <a:gd name="connsiteY0" fmla="*/ 40388 h 824384"/>
                <a:gd name="connsiteX1" fmla="*/ 483648 w 2298573"/>
                <a:gd name="connsiteY1" fmla="*/ 0 h 824384"/>
                <a:gd name="connsiteX2" fmla="*/ 1456460 w 2298573"/>
                <a:gd name="connsiteY2" fmla="*/ 516959 h 824384"/>
                <a:gd name="connsiteX3" fmla="*/ 152976 w 2298573"/>
                <a:gd name="connsiteY3" fmla="*/ 40388 h 824384"/>
                <a:gd name="connsiteX0" fmla="*/ 277778 w 2423375"/>
                <a:gd name="connsiteY0" fmla="*/ 40388 h 981013"/>
                <a:gd name="connsiteX1" fmla="*/ 608450 w 2423375"/>
                <a:gd name="connsiteY1" fmla="*/ 0 h 981013"/>
                <a:gd name="connsiteX2" fmla="*/ 1581262 w 2423375"/>
                <a:gd name="connsiteY2" fmla="*/ 516959 h 981013"/>
                <a:gd name="connsiteX3" fmla="*/ 277778 w 2423375"/>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77778 w 1581262"/>
                <a:gd name="connsiteY0" fmla="*/ 40388 h 981013"/>
                <a:gd name="connsiteX1" fmla="*/ 608450 w 1581262"/>
                <a:gd name="connsiteY1" fmla="*/ 0 h 981013"/>
                <a:gd name="connsiteX2" fmla="*/ 1581262 w 1581262"/>
                <a:gd name="connsiteY2" fmla="*/ 516959 h 981013"/>
                <a:gd name="connsiteX3" fmla="*/ 277778 w 1581262"/>
                <a:gd name="connsiteY3" fmla="*/ 40388 h 981013"/>
                <a:gd name="connsiteX0" fmla="*/ 209569 w 1513053"/>
                <a:gd name="connsiteY0" fmla="*/ 40388 h 785690"/>
                <a:gd name="connsiteX1" fmla="*/ 540241 w 1513053"/>
                <a:gd name="connsiteY1" fmla="*/ 0 h 785690"/>
                <a:gd name="connsiteX2" fmla="*/ 1513053 w 1513053"/>
                <a:gd name="connsiteY2" fmla="*/ 516959 h 785690"/>
                <a:gd name="connsiteX3" fmla="*/ 209569 w 1513053"/>
                <a:gd name="connsiteY3" fmla="*/ 40388 h 785690"/>
                <a:gd name="connsiteX0" fmla="*/ 135712 w 1439196"/>
                <a:gd name="connsiteY0" fmla="*/ 40388 h 756561"/>
                <a:gd name="connsiteX1" fmla="*/ 466384 w 1439196"/>
                <a:gd name="connsiteY1" fmla="*/ 0 h 756561"/>
                <a:gd name="connsiteX2" fmla="*/ 1439196 w 1439196"/>
                <a:gd name="connsiteY2" fmla="*/ 516959 h 756561"/>
                <a:gd name="connsiteX3" fmla="*/ 135712 w 1439196"/>
                <a:gd name="connsiteY3" fmla="*/ 40388 h 756561"/>
                <a:gd name="connsiteX0" fmla="*/ 108025 w 1411509"/>
                <a:gd name="connsiteY0" fmla="*/ 40388 h 665512"/>
                <a:gd name="connsiteX1" fmla="*/ 438697 w 1411509"/>
                <a:gd name="connsiteY1" fmla="*/ 0 h 665512"/>
                <a:gd name="connsiteX2" fmla="*/ 1411509 w 1411509"/>
                <a:gd name="connsiteY2" fmla="*/ 516959 h 665512"/>
                <a:gd name="connsiteX3" fmla="*/ 108025 w 1411509"/>
                <a:gd name="connsiteY3" fmla="*/ 40388 h 665512"/>
                <a:gd name="connsiteX0" fmla="*/ 143450 w 1446934"/>
                <a:gd name="connsiteY0" fmla="*/ 40388 h 693657"/>
                <a:gd name="connsiteX1" fmla="*/ 474122 w 1446934"/>
                <a:gd name="connsiteY1" fmla="*/ 0 h 693657"/>
                <a:gd name="connsiteX2" fmla="*/ 1446934 w 1446934"/>
                <a:gd name="connsiteY2" fmla="*/ 516959 h 693657"/>
                <a:gd name="connsiteX3" fmla="*/ 143450 w 1446934"/>
                <a:gd name="connsiteY3" fmla="*/ 40388 h 693657"/>
                <a:gd name="connsiteX0" fmla="*/ 143450 w 1446934"/>
                <a:gd name="connsiteY0" fmla="*/ 159582 h 812851"/>
                <a:gd name="connsiteX1" fmla="*/ 383618 w 1446934"/>
                <a:gd name="connsiteY1" fmla="*/ 0 h 812851"/>
                <a:gd name="connsiteX2" fmla="*/ 1446934 w 1446934"/>
                <a:gd name="connsiteY2" fmla="*/ 636153 h 812851"/>
                <a:gd name="connsiteX3" fmla="*/ 143450 w 1446934"/>
                <a:gd name="connsiteY3" fmla="*/ 159582 h 812851"/>
                <a:gd name="connsiteX0" fmla="*/ 143450 w 1446934"/>
                <a:gd name="connsiteY0" fmla="*/ 47001 h 700270"/>
                <a:gd name="connsiteX1" fmla="*/ 338436 w 1446934"/>
                <a:gd name="connsiteY1" fmla="*/ 0 h 700270"/>
                <a:gd name="connsiteX2" fmla="*/ 1446934 w 1446934"/>
                <a:gd name="connsiteY2" fmla="*/ 523572 h 700270"/>
                <a:gd name="connsiteX3" fmla="*/ 143450 w 1446934"/>
                <a:gd name="connsiteY3" fmla="*/ 47001 h 700270"/>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143450 w 1446934"/>
                <a:gd name="connsiteY0" fmla="*/ 0 h 653269"/>
                <a:gd name="connsiteX1" fmla="*/ 394913 w 1446934"/>
                <a:gd name="connsiteY1" fmla="*/ 20548 h 653269"/>
                <a:gd name="connsiteX2" fmla="*/ 1446934 w 1446934"/>
                <a:gd name="connsiteY2" fmla="*/ 476571 h 653269"/>
                <a:gd name="connsiteX3" fmla="*/ 143450 w 1446934"/>
                <a:gd name="connsiteY3" fmla="*/ 0 h 653269"/>
                <a:gd name="connsiteX0" fmla="*/ 25399 w 1328883"/>
                <a:gd name="connsiteY0" fmla="*/ 0 h 619495"/>
                <a:gd name="connsiteX1" fmla="*/ 276862 w 1328883"/>
                <a:gd name="connsiteY1" fmla="*/ 20548 h 619495"/>
                <a:gd name="connsiteX2" fmla="*/ 1328883 w 1328883"/>
                <a:gd name="connsiteY2" fmla="*/ 476571 h 619495"/>
                <a:gd name="connsiteX3" fmla="*/ 25399 w 1328883"/>
                <a:gd name="connsiteY3" fmla="*/ 0 h 619495"/>
                <a:gd name="connsiteX0" fmla="*/ 78755 w 1382239"/>
                <a:gd name="connsiteY0" fmla="*/ 0 h 658898"/>
                <a:gd name="connsiteX1" fmla="*/ 330218 w 1382239"/>
                <a:gd name="connsiteY1" fmla="*/ 20548 h 658898"/>
                <a:gd name="connsiteX2" fmla="*/ 1382239 w 1382239"/>
                <a:gd name="connsiteY2" fmla="*/ 476571 h 658898"/>
                <a:gd name="connsiteX3" fmla="*/ 78755 w 1382239"/>
                <a:gd name="connsiteY3" fmla="*/ 0 h 658898"/>
                <a:gd name="connsiteX0" fmla="*/ 78755 w 1382239"/>
                <a:gd name="connsiteY0" fmla="*/ 159584 h 818482"/>
                <a:gd name="connsiteX1" fmla="*/ 238866 w 1382239"/>
                <a:gd name="connsiteY1" fmla="*/ 0 h 818482"/>
                <a:gd name="connsiteX2" fmla="*/ 1382239 w 1382239"/>
                <a:gd name="connsiteY2" fmla="*/ 636155 h 818482"/>
                <a:gd name="connsiteX3" fmla="*/ 78755 w 1382239"/>
                <a:gd name="connsiteY3" fmla="*/ 159584 h 818482"/>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2239"/>
                <a:gd name="connsiteY0" fmla="*/ 79793 h 738691"/>
                <a:gd name="connsiteX1" fmla="*/ 318922 w 1382239"/>
                <a:gd name="connsiteY1" fmla="*/ 0 h 738691"/>
                <a:gd name="connsiteX2" fmla="*/ 1382239 w 1382239"/>
                <a:gd name="connsiteY2" fmla="*/ 556364 h 738691"/>
                <a:gd name="connsiteX3" fmla="*/ 78755 w 1382239"/>
                <a:gd name="connsiteY3" fmla="*/ 79793 h 738691"/>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169858 h 828756"/>
                <a:gd name="connsiteX1" fmla="*/ 324570 w 1387887"/>
                <a:gd name="connsiteY1" fmla="*/ 0 h 828756"/>
                <a:gd name="connsiteX2" fmla="*/ 1387887 w 1387887"/>
                <a:gd name="connsiteY2" fmla="*/ 556364 h 828756"/>
                <a:gd name="connsiteX3" fmla="*/ 78755 w 1387887"/>
                <a:gd name="connsiteY3" fmla="*/ 169858 h 828756"/>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78755 w 1387887"/>
                <a:gd name="connsiteY0" fmla="*/ 90067 h 748965"/>
                <a:gd name="connsiteX1" fmla="*/ 404626 w 1387887"/>
                <a:gd name="connsiteY1" fmla="*/ 0 h 748965"/>
                <a:gd name="connsiteX2" fmla="*/ 1387887 w 1387887"/>
                <a:gd name="connsiteY2" fmla="*/ 476573 h 748965"/>
                <a:gd name="connsiteX3" fmla="*/ 78755 w 1387887"/>
                <a:gd name="connsiteY3" fmla="*/ 90067 h 748965"/>
                <a:gd name="connsiteX0" fmla="*/ 23816 w 1332948"/>
                <a:gd name="connsiteY0" fmla="*/ 90067 h 611900"/>
                <a:gd name="connsiteX1" fmla="*/ 349687 w 1332948"/>
                <a:gd name="connsiteY1" fmla="*/ 0 h 611900"/>
                <a:gd name="connsiteX2" fmla="*/ 1332948 w 1332948"/>
                <a:gd name="connsiteY2" fmla="*/ 476573 h 611900"/>
                <a:gd name="connsiteX3" fmla="*/ 23816 w 1332948"/>
                <a:gd name="connsiteY3" fmla="*/ 90067 h 611900"/>
              </a:gdLst>
              <a:ahLst/>
              <a:cxnLst>
                <a:cxn ang="0">
                  <a:pos x="connsiteX0" y="connsiteY0"/>
                </a:cxn>
                <a:cxn ang="0">
                  <a:pos x="connsiteX1" y="connsiteY1"/>
                </a:cxn>
                <a:cxn ang="0">
                  <a:pos x="connsiteX2" y="connsiteY2"/>
                </a:cxn>
                <a:cxn ang="0">
                  <a:pos x="connsiteX3" y="connsiteY3"/>
                </a:cxn>
              </a:cxnLst>
              <a:rect l="l" t="t" r="r" b="b"/>
              <a:pathLst>
                <a:path w="1332948" h="611900">
                  <a:moveTo>
                    <a:pt x="23816" y="90067"/>
                  </a:moveTo>
                  <a:cubicBezTo>
                    <a:pt x="179352" y="197698"/>
                    <a:pt x="306864" y="202384"/>
                    <a:pt x="349687" y="0"/>
                  </a:cubicBezTo>
                  <a:lnTo>
                    <a:pt x="1332948" y="476573"/>
                  </a:lnTo>
                  <a:cubicBezTo>
                    <a:pt x="689632" y="459974"/>
                    <a:pt x="0" y="611900"/>
                    <a:pt x="23816" y="90067"/>
                  </a:cubicBezTo>
                  <a:close/>
                </a:path>
              </a:pathLst>
            </a:custGeom>
            <a:solidFill>
              <a:srgbClr val="00B05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9" name="Прямоугольник 88"/>
            <p:cNvSpPr/>
            <p:nvPr/>
          </p:nvSpPr>
          <p:spPr>
            <a:xfrm rot="1744213">
              <a:off x="2573764" y="1241649"/>
              <a:ext cx="45719" cy="41964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0" name="Овал 89"/>
            <p:cNvSpPr/>
            <p:nvPr/>
          </p:nvSpPr>
          <p:spPr>
            <a:xfrm>
              <a:off x="2483768" y="1196752"/>
              <a:ext cx="288032" cy="28803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1" name="Полилиния 90"/>
            <p:cNvSpPr/>
            <p:nvPr/>
          </p:nvSpPr>
          <p:spPr>
            <a:xfrm rot="1224573">
              <a:off x="2601249" y="1035455"/>
              <a:ext cx="153503" cy="287574"/>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2" name="Овал 91"/>
            <p:cNvSpPr/>
            <p:nvPr/>
          </p:nvSpPr>
          <p:spPr>
            <a:xfrm>
              <a:off x="2627785" y="980728"/>
              <a:ext cx="166081" cy="166082"/>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3" name="TextBox 92"/>
            <p:cNvSpPr txBox="1"/>
            <p:nvPr/>
          </p:nvSpPr>
          <p:spPr>
            <a:xfrm>
              <a:off x="1763688" y="1916832"/>
              <a:ext cx="1584176" cy="288220"/>
            </a:xfrm>
            <a:prstGeom prst="rect">
              <a:avLst/>
            </a:prstGeom>
            <a:noFill/>
          </p:spPr>
          <p:txBody>
            <a:bodyPr wrap="square" rtlCol="0">
              <a:spAutoFit/>
            </a:bodyPr>
            <a:lstStyle/>
            <a:p>
              <a:r>
                <a:rPr lang="et-EE" sz="2000" b="1" dirty="0" smtClean="0">
                  <a:latin typeface="Bradley Hand ITC" pitchFamily="66" charset="0"/>
                </a:rPr>
                <a:t>DURING  YEAR</a:t>
              </a:r>
              <a:endParaRPr lang="ru-RU" sz="2000" dirty="0"/>
            </a:p>
          </p:txBody>
        </p:sp>
      </p:grpSp>
      <p:sp>
        <p:nvSpPr>
          <p:cNvPr id="94" name="TextBox 93"/>
          <p:cNvSpPr txBox="1"/>
          <p:nvPr/>
        </p:nvSpPr>
        <p:spPr>
          <a:xfrm>
            <a:off x="395536" y="2780928"/>
            <a:ext cx="2592288" cy="3139321"/>
          </a:xfrm>
          <a:prstGeom prst="rect">
            <a:avLst/>
          </a:prstGeom>
          <a:noFill/>
        </p:spPr>
        <p:txBody>
          <a:bodyPr wrap="square" rtlCol="0">
            <a:spAutoFit/>
          </a:bodyPr>
          <a:lstStyle/>
          <a:p>
            <a:r>
              <a:rPr lang="en-US" b="1" dirty="0" smtClean="0">
                <a:solidFill>
                  <a:srgbClr val="0070C0"/>
                </a:solidFill>
                <a:latin typeface="Bradley Hand ITC" pitchFamily="66" charset="0"/>
              </a:rPr>
              <a:t>Go paperless!</a:t>
            </a:r>
            <a:endParaRPr lang="ru-RU" dirty="0" smtClean="0">
              <a:solidFill>
                <a:srgbClr val="0070C0"/>
              </a:solidFill>
            </a:endParaRPr>
          </a:p>
          <a:p>
            <a:r>
              <a:rPr lang="en-US" dirty="0" smtClean="0">
                <a:solidFill>
                  <a:srgbClr val="0070C0"/>
                </a:solidFill>
                <a:latin typeface="Bradley Hand ITC" pitchFamily="66" charset="0"/>
              </a:rPr>
              <a:t>Research and consider options for creating and using fewer paper-based admin systems. Even conducting online test could help save a lot of paper and enhance computer skills in school students</a:t>
            </a:r>
            <a:r>
              <a:rPr lang="en-US" dirty="0" smtClean="0">
                <a:solidFill>
                  <a:srgbClr val="0070C0"/>
                </a:solidFill>
              </a:rPr>
              <a:t>.</a:t>
            </a:r>
            <a:endParaRPr lang="ru-RU" dirty="0" smtClean="0">
              <a:solidFill>
                <a:srgbClr val="0070C0"/>
              </a:solidFill>
            </a:endParaRPr>
          </a:p>
          <a:p>
            <a:endParaRPr lang="ru-RU" dirty="0">
              <a:solidFill>
                <a:srgbClr val="0070C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60648"/>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251520" y="332656"/>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251521" y="291128"/>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a:off x="287524" y="6206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287524" y="83671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287524" y="11247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87524" y="141277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87524" y="170080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87524" y="198884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87524" y="227687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287524" y="256490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287524" y="285293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287524" y="314096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87524" y="342900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287524" y="371703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287524" y="400506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287524" y="429309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87524" y="458112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287524" y="48691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287524" y="51571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287524" y="54452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83568" y="404664"/>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26" name="TextBox 25"/>
          <p:cNvSpPr txBox="1"/>
          <p:nvPr/>
        </p:nvSpPr>
        <p:spPr>
          <a:xfrm>
            <a:off x="251520" y="980728"/>
            <a:ext cx="3888432" cy="5293757"/>
          </a:xfrm>
          <a:prstGeom prst="rect">
            <a:avLst/>
          </a:prstGeom>
          <a:noFill/>
        </p:spPr>
        <p:txBody>
          <a:bodyPr wrap="square" rtlCol="0">
            <a:spAutoFit/>
          </a:bodyPr>
          <a:lstStyle/>
          <a:p>
            <a:r>
              <a:rPr lang="en-US" sz="1400" b="1" dirty="0" smtClean="0">
                <a:solidFill>
                  <a:srgbClr val="C00000"/>
                </a:solidFill>
                <a:latin typeface="Bradley Hand ITC" pitchFamily="66" charset="0"/>
              </a:rPr>
              <a:t>Create  Green  club or green initiative groups:</a:t>
            </a:r>
            <a:endParaRPr lang="ru-RU" sz="1400" b="1" i="1" dirty="0" smtClean="0">
              <a:solidFill>
                <a:srgbClr val="C00000"/>
              </a:solidFill>
            </a:endParaRPr>
          </a:p>
          <a:p>
            <a:r>
              <a:rPr lang="en-US" sz="1400" b="1" dirty="0" smtClean="0">
                <a:solidFill>
                  <a:srgbClr val="C00000"/>
                </a:solidFill>
                <a:latin typeface="Bradley Hand ITC" pitchFamily="66" charset="0"/>
              </a:rPr>
              <a:t>Just like the sports club, science club and art club, schools should have a group or a club where students participate/volunteer in conducting green projects, plantation drives, </a:t>
            </a:r>
            <a:r>
              <a:rPr lang="en-US" sz="1400" b="1" u="sng" dirty="0" smtClean="0">
                <a:solidFill>
                  <a:srgbClr val="C00000"/>
                </a:solidFill>
                <a:latin typeface="Bradley Hand ITC" pitchFamily="66" charset="0"/>
                <a:hlinkClick r:id="rId2"/>
              </a:rPr>
              <a:t>workshops</a:t>
            </a:r>
            <a:r>
              <a:rPr lang="en-US" sz="1400" b="1" dirty="0" smtClean="0">
                <a:solidFill>
                  <a:srgbClr val="C00000"/>
                </a:solidFill>
                <a:latin typeface="Bradley Hand ITC" pitchFamily="66" charset="0"/>
              </a:rPr>
              <a:t>, events and competitions like best out of waste. These groups should actively make teachers and students to take up actions for eco-friendly schools. At least once a week there should be an hour class to create awareness among the students. Your club may create a school -wide recycling or composting program; learn about growing your own food with a school garden; organize cleanup and planting days; raise funds for green initiatives; and even take part in statewide and national green schools competitions. Through all this, students will learn leadership, teamwork, and how great feels to make a positive difference.</a:t>
            </a:r>
            <a:endParaRPr lang="ru-RU" sz="1400" b="1" dirty="0" smtClean="0">
              <a:solidFill>
                <a:srgbClr val="C00000"/>
              </a:solidFill>
            </a:endParaRPr>
          </a:p>
          <a:p>
            <a:r>
              <a:rPr lang="en-US" dirty="0" smtClean="0">
                <a:solidFill>
                  <a:schemeClr val="accent5">
                    <a:lumMod val="50000"/>
                  </a:schemeClr>
                </a:solidFill>
                <a:latin typeface="Bradley Hand ITC" pitchFamily="66" charset="0"/>
              </a:rPr>
              <a:t>.</a:t>
            </a:r>
            <a:endParaRPr lang="ru-RU" dirty="0" smtClean="0">
              <a:solidFill>
                <a:schemeClr val="accent5">
                  <a:lumMod val="50000"/>
                </a:schemeClr>
              </a:solidFill>
            </a:endParaRPr>
          </a:p>
          <a:p>
            <a:r>
              <a:rPr lang="en-US" dirty="0" smtClean="0"/>
              <a:t> </a:t>
            </a:r>
            <a:endParaRPr lang="ru-RU" dirty="0" smtClean="0"/>
          </a:p>
          <a:p>
            <a:r>
              <a:rPr lang="en-US" dirty="0" smtClean="0"/>
              <a:t> </a:t>
            </a:r>
            <a:endParaRPr lang="ru-RU" dirty="0" smtClean="0"/>
          </a:p>
          <a:p>
            <a:endParaRPr lang="ru-RU" dirty="0"/>
          </a:p>
        </p:txBody>
      </p:sp>
      <p:sp>
        <p:nvSpPr>
          <p:cNvPr id="28" name="Прямоугольник 27"/>
          <p:cNvSpPr/>
          <p:nvPr/>
        </p:nvSpPr>
        <p:spPr>
          <a:xfrm>
            <a:off x="5148063" y="1094264"/>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Прямоугольник 28"/>
          <p:cNvSpPr/>
          <p:nvPr/>
        </p:nvSpPr>
        <p:spPr>
          <a:xfrm>
            <a:off x="5148063" y="1166272"/>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рямоугольник 29"/>
          <p:cNvSpPr/>
          <p:nvPr/>
        </p:nvSpPr>
        <p:spPr>
          <a:xfrm>
            <a:off x="5148064" y="1124744"/>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1" name="Прямая соединительная линия 30"/>
          <p:cNvCxnSpPr/>
          <p:nvPr/>
        </p:nvCxnSpPr>
        <p:spPr>
          <a:xfrm>
            <a:off x="5184067" y="145430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5184067" y="167032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5184067" y="195836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5184067" y="224639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5184067" y="253442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5184067" y="282245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5184067" y="311048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5184067" y="339852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a:off x="5184067" y="368655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5184067" y="397458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5184067" y="426261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5184067" y="455064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5184067" y="483868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5184067" y="5126712"/>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a:off x="5184067" y="5414744"/>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5184067" y="5702776"/>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5184067" y="5990808"/>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5184067" y="6278840"/>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580111" y="1238280"/>
            <a:ext cx="2952328" cy="523220"/>
          </a:xfrm>
          <a:prstGeom prst="rect">
            <a:avLst/>
          </a:prstGeom>
          <a:noFill/>
        </p:spPr>
        <p:txBody>
          <a:bodyPr wrap="square" rtlCol="0">
            <a:spAutoFit/>
          </a:bodyPr>
          <a:lstStyle/>
          <a:p>
            <a:r>
              <a:rPr lang="et-EE" sz="2800" dirty="0" smtClean="0">
                <a:latin typeface="Lucida Handwriting" pitchFamily="66" charset="0"/>
              </a:rPr>
              <a:t>TO DO LIST</a:t>
            </a:r>
            <a:endParaRPr lang="ru-RU" sz="2800" dirty="0"/>
          </a:p>
        </p:txBody>
      </p:sp>
      <p:sp>
        <p:nvSpPr>
          <p:cNvPr id="50" name="TextBox 49"/>
          <p:cNvSpPr txBox="1"/>
          <p:nvPr/>
        </p:nvSpPr>
        <p:spPr>
          <a:xfrm>
            <a:off x="5148063" y="1814344"/>
            <a:ext cx="3240360" cy="3693319"/>
          </a:xfrm>
          <a:prstGeom prst="rect">
            <a:avLst/>
          </a:prstGeom>
          <a:noFill/>
        </p:spPr>
        <p:txBody>
          <a:bodyPr wrap="square" rtlCol="0">
            <a:spAutoFit/>
          </a:bodyPr>
          <a:lstStyle/>
          <a:p>
            <a:pPr fontAlgn="base"/>
            <a:r>
              <a:rPr lang="en-US" b="1" dirty="0" smtClean="0">
                <a:solidFill>
                  <a:srgbClr val="F030B5"/>
                </a:solidFill>
                <a:latin typeface="Bradley Hand ITC" pitchFamily="66" charset="0"/>
              </a:rPr>
              <a:t>Calculate your carbon footprint</a:t>
            </a:r>
            <a:r>
              <a:rPr lang="en-US" dirty="0" smtClean="0">
                <a:solidFill>
                  <a:srgbClr val="F030B5"/>
                </a:solidFill>
                <a:latin typeface="Bradley Hand ITC" pitchFamily="66" charset="0"/>
              </a:rPr>
              <a:t>: You can use this calculator to calculate your classroom’s carbon footprint, or the combined effect all of your students have on the environment. Then, discuss ways to minimize your effect on the environment.</a:t>
            </a:r>
            <a:endParaRPr lang="ru-RU" dirty="0" smtClean="0">
              <a:solidFill>
                <a:srgbClr val="F030B5"/>
              </a:solidFill>
            </a:endParaRPr>
          </a:p>
          <a:p>
            <a:r>
              <a:rPr lang="en-US" dirty="0" smtClean="0">
                <a:solidFill>
                  <a:schemeClr val="accent5">
                    <a:lumMod val="50000"/>
                  </a:schemeClr>
                </a:solidFill>
                <a:latin typeface="Bradley Hand ITC" pitchFamily="66" charset="0"/>
              </a:rPr>
              <a:t>.</a:t>
            </a:r>
            <a:endParaRPr lang="ru-RU" dirty="0" smtClean="0">
              <a:solidFill>
                <a:schemeClr val="accent5">
                  <a:lumMod val="50000"/>
                </a:schemeClr>
              </a:solidFill>
            </a:endParaRPr>
          </a:p>
          <a:p>
            <a:r>
              <a:rPr lang="en-US" dirty="0" smtClean="0"/>
              <a:t> </a:t>
            </a:r>
            <a:endParaRPr lang="ru-RU" dirty="0" smtClean="0"/>
          </a:p>
          <a:p>
            <a:r>
              <a:rPr lang="en-US" dirty="0" smtClean="0"/>
              <a:t> </a:t>
            </a:r>
            <a:endParaRPr lang="ru-RU" dirty="0" smtClean="0"/>
          </a:p>
          <a:p>
            <a:endParaRPr lang="ru-RU" dirty="0"/>
          </a:p>
        </p:txBody>
      </p:sp>
      <p:grpSp>
        <p:nvGrpSpPr>
          <p:cNvPr id="51" name="Группа 50"/>
          <p:cNvGrpSpPr/>
          <p:nvPr/>
        </p:nvGrpSpPr>
        <p:grpSpPr>
          <a:xfrm>
            <a:off x="2123728" y="0"/>
            <a:ext cx="280489" cy="615584"/>
            <a:chOff x="1839060" y="0"/>
            <a:chExt cx="430481" cy="944768"/>
          </a:xfrm>
        </p:grpSpPr>
        <p:sp>
          <p:nvSpPr>
            <p:cNvPr id="52" name="Прямоугольник 51"/>
            <p:cNvSpPr/>
            <p:nvPr/>
          </p:nvSpPr>
          <p:spPr>
            <a:xfrm rot="1744213">
              <a:off x="1963993" y="362213"/>
              <a:ext cx="63468" cy="58255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3" name="Овал 52"/>
            <p:cNvSpPr/>
            <p:nvPr/>
          </p:nvSpPr>
          <p:spPr>
            <a:xfrm>
              <a:off x="1839060" y="299886"/>
              <a:ext cx="399849" cy="399849"/>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4" name="Полилиния 53"/>
            <p:cNvSpPr/>
            <p:nvPr/>
          </p:nvSpPr>
          <p:spPr>
            <a:xfrm rot="1224573">
              <a:off x="2002148" y="75973"/>
              <a:ext cx="213094" cy="399213"/>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5" name="Овал 54"/>
            <p:cNvSpPr/>
            <p:nvPr/>
          </p:nvSpPr>
          <p:spPr>
            <a:xfrm>
              <a:off x="2038986" y="0"/>
              <a:ext cx="230555" cy="230557"/>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56" name="Группа 55"/>
          <p:cNvGrpSpPr/>
          <p:nvPr/>
        </p:nvGrpSpPr>
        <p:grpSpPr>
          <a:xfrm>
            <a:off x="7092280" y="764704"/>
            <a:ext cx="280489" cy="615584"/>
            <a:chOff x="1839060" y="0"/>
            <a:chExt cx="430481" cy="944768"/>
          </a:xfrm>
        </p:grpSpPr>
        <p:sp>
          <p:nvSpPr>
            <p:cNvPr id="57" name="Прямоугольник 56"/>
            <p:cNvSpPr/>
            <p:nvPr/>
          </p:nvSpPr>
          <p:spPr>
            <a:xfrm rot="1744213">
              <a:off x="1963993" y="362213"/>
              <a:ext cx="63468" cy="582555"/>
            </a:xfrm>
            <a:prstGeom prst="rect">
              <a:avLst/>
            </a:prstGeom>
            <a:gradFill flip="none" rotWithShape="1">
              <a:gsLst>
                <a:gs pos="58000">
                  <a:schemeClr val="bg1">
                    <a:lumMod val="50000"/>
                  </a:schemeClr>
                </a:gs>
                <a:gs pos="100000">
                  <a:schemeClr val="bg1">
                    <a:lumMod val="65000"/>
                  </a:schemeClr>
                </a:gs>
                <a:gs pos="100000">
                  <a:schemeClr val="bg1">
                    <a:lumMod val="65000"/>
                    <a:shade val="100000"/>
                    <a:satMod val="11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8" name="Овал 57"/>
            <p:cNvSpPr/>
            <p:nvPr/>
          </p:nvSpPr>
          <p:spPr>
            <a:xfrm>
              <a:off x="1839060" y="299886"/>
              <a:ext cx="399849" cy="399849"/>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9" name="Полилиния 58"/>
            <p:cNvSpPr/>
            <p:nvPr/>
          </p:nvSpPr>
          <p:spPr>
            <a:xfrm rot="1224573">
              <a:off x="2002148" y="75973"/>
              <a:ext cx="213094" cy="399213"/>
            </a:xfrm>
            <a:custGeom>
              <a:avLst/>
              <a:gdLst>
                <a:gd name="connsiteX0" fmla="*/ 0 w 153503"/>
                <a:gd name="connsiteY0" fmla="*/ 287572 h 287572"/>
                <a:gd name="connsiteX1" fmla="*/ 38376 w 153503"/>
                <a:gd name="connsiteY1" fmla="*/ 0 h 287572"/>
                <a:gd name="connsiteX2" fmla="*/ 115127 w 153503"/>
                <a:gd name="connsiteY2" fmla="*/ 0 h 287572"/>
                <a:gd name="connsiteX3" fmla="*/ 153503 w 153503"/>
                <a:gd name="connsiteY3" fmla="*/ 287572 h 287572"/>
                <a:gd name="connsiteX4" fmla="*/ 0 w 153503"/>
                <a:gd name="connsiteY4" fmla="*/ 287572 h 287572"/>
                <a:gd name="connsiteX0" fmla="*/ 0 w 122445"/>
                <a:gd name="connsiteY0" fmla="*/ 287572 h 342491"/>
                <a:gd name="connsiteX1" fmla="*/ 38376 w 122445"/>
                <a:gd name="connsiteY1" fmla="*/ 0 h 342491"/>
                <a:gd name="connsiteX2" fmla="*/ 115127 w 122445"/>
                <a:gd name="connsiteY2" fmla="*/ 0 h 342491"/>
                <a:gd name="connsiteX3" fmla="*/ 122445 w 122445"/>
                <a:gd name="connsiteY3" fmla="*/ 342491 h 342491"/>
                <a:gd name="connsiteX4" fmla="*/ 0 w 122445"/>
                <a:gd name="connsiteY4" fmla="*/ 287572 h 342491"/>
                <a:gd name="connsiteX0" fmla="*/ 0 w 178615"/>
                <a:gd name="connsiteY0" fmla="*/ 287572 h 355061"/>
                <a:gd name="connsiteX1" fmla="*/ 38376 w 178615"/>
                <a:gd name="connsiteY1" fmla="*/ 0 h 355061"/>
                <a:gd name="connsiteX2" fmla="*/ 115127 w 178615"/>
                <a:gd name="connsiteY2" fmla="*/ 0 h 355061"/>
                <a:gd name="connsiteX3" fmla="*/ 178615 w 178615"/>
                <a:gd name="connsiteY3" fmla="*/ 355061 h 355061"/>
                <a:gd name="connsiteX4" fmla="*/ 0 w 178615"/>
                <a:gd name="connsiteY4" fmla="*/ 287572 h 355061"/>
                <a:gd name="connsiteX0" fmla="*/ 0 w 118451"/>
                <a:gd name="connsiteY0" fmla="*/ 287572 h 340860"/>
                <a:gd name="connsiteX1" fmla="*/ 38376 w 118451"/>
                <a:gd name="connsiteY1" fmla="*/ 0 h 340860"/>
                <a:gd name="connsiteX2" fmla="*/ 115127 w 118451"/>
                <a:gd name="connsiteY2" fmla="*/ 0 h 340860"/>
                <a:gd name="connsiteX3" fmla="*/ 118451 w 118451"/>
                <a:gd name="connsiteY3" fmla="*/ 340860 h 340860"/>
                <a:gd name="connsiteX4" fmla="*/ 0 w 118451"/>
                <a:gd name="connsiteY4" fmla="*/ 287572 h 340860"/>
                <a:gd name="connsiteX0" fmla="*/ 0 w 153504"/>
                <a:gd name="connsiteY0" fmla="*/ 287572 h 287573"/>
                <a:gd name="connsiteX1" fmla="*/ 38376 w 153504"/>
                <a:gd name="connsiteY1" fmla="*/ 0 h 287573"/>
                <a:gd name="connsiteX2" fmla="*/ 115127 w 153504"/>
                <a:gd name="connsiteY2" fmla="*/ 0 h 287573"/>
                <a:gd name="connsiteX3" fmla="*/ 153504 w 153504"/>
                <a:gd name="connsiteY3" fmla="*/ 287573 h 287573"/>
                <a:gd name="connsiteX4" fmla="*/ 0 w 153504"/>
                <a:gd name="connsiteY4" fmla="*/ 287572 h 287573"/>
                <a:gd name="connsiteX0" fmla="*/ 0 w 153503"/>
                <a:gd name="connsiteY0" fmla="*/ 287572 h 287574"/>
                <a:gd name="connsiteX1" fmla="*/ 38376 w 153503"/>
                <a:gd name="connsiteY1" fmla="*/ 0 h 287574"/>
                <a:gd name="connsiteX2" fmla="*/ 115127 w 153503"/>
                <a:gd name="connsiteY2" fmla="*/ 0 h 287574"/>
                <a:gd name="connsiteX3" fmla="*/ 153503 w 153503"/>
                <a:gd name="connsiteY3" fmla="*/ 287574 h 287574"/>
                <a:gd name="connsiteX4" fmla="*/ 0 w 153503"/>
                <a:gd name="connsiteY4" fmla="*/ 287572 h 287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503" h="287574">
                  <a:moveTo>
                    <a:pt x="0" y="287572"/>
                  </a:moveTo>
                  <a:lnTo>
                    <a:pt x="38376" y="0"/>
                  </a:lnTo>
                  <a:lnTo>
                    <a:pt x="115127" y="0"/>
                  </a:lnTo>
                  <a:lnTo>
                    <a:pt x="153503" y="287574"/>
                  </a:lnTo>
                  <a:lnTo>
                    <a:pt x="0" y="287572"/>
                  </a:lnTo>
                  <a:close/>
                </a:path>
              </a:pathLst>
            </a:custGeom>
            <a:solidFill>
              <a:srgbClr val="0036A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0" name="Овал 59"/>
            <p:cNvSpPr/>
            <p:nvPr/>
          </p:nvSpPr>
          <p:spPr>
            <a:xfrm>
              <a:off x="2038986" y="0"/>
              <a:ext cx="230555" cy="230557"/>
            </a:xfrm>
            <a:prstGeom prst="ellipse">
              <a:avLst/>
            </a:prstGeom>
            <a:solidFill>
              <a:srgbClr val="0036A2"/>
            </a:solidFill>
            <a:ln>
              <a:noFill/>
            </a:ln>
            <a:effectLst>
              <a:innerShdw blurRad="114300" dist="889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61" name="TextBox 60"/>
          <p:cNvSpPr txBox="1"/>
          <p:nvPr/>
        </p:nvSpPr>
        <p:spPr>
          <a:xfrm>
            <a:off x="5940152" y="4869160"/>
            <a:ext cx="2880320" cy="1477328"/>
          </a:xfrm>
          <a:prstGeom prst="rect">
            <a:avLst/>
          </a:prstGeom>
          <a:noFill/>
        </p:spPr>
        <p:txBody>
          <a:bodyPr wrap="square" rtlCol="0">
            <a:spAutoFit/>
          </a:bodyPr>
          <a:lstStyle/>
          <a:p>
            <a:r>
              <a:rPr lang="en-US" b="1" dirty="0" smtClean="0">
                <a:solidFill>
                  <a:srgbClr val="FF0000"/>
                </a:solidFill>
                <a:latin typeface="Bradley Hand ITC" pitchFamily="66" charset="0"/>
              </a:rPr>
              <a:t>Install thermometers in classrooms to monitor temperature of air-conditioning and heating</a:t>
            </a:r>
            <a:endParaRPr lang="ru-RU" b="1" dirty="0" smtClean="0">
              <a:solidFill>
                <a:srgbClr val="FF0000"/>
              </a:solidFill>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267744" y="404664"/>
            <a:ext cx="4523033" cy="6106095"/>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2627784" y="750119"/>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2627784" y="822127"/>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2627785" y="780599"/>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p:cNvCxnSpPr/>
          <p:nvPr/>
        </p:nvCxnSpPr>
        <p:spPr>
          <a:xfrm>
            <a:off x="2663788" y="111015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663788" y="132618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663788" y="161421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663788" y="190224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663788" y="219027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2663788" y="247831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2663788" y="276634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2663788" y="305437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663788" y="334240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2663788" y="363043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2663788" y="391847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2663788" y="420650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663788" y="449453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2663788" y="478256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2663788" y="507059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2663788" y="535863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2663788" y="564666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a:off x="2663788" y="593469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771800" y="894135"/>
            <a:ext cx="3528392" cy="1384995"/>
          </a:xfrm>
          <a:prstGeom prst="rect">
            <a:avLst/>
          </a:prstGeom>
          <a:noFill/>
        </p:spPr>
        <p:txBody>
          <a:bodyPr wrap="square" rtlCol="0">
            <a:spAutoFit/>
          </a:bodyPr>
          <a:lstStyle/>
          <a:p>
            <a:pPr algn="ctr"/>
            <a:r>
              <a:rPr lang="et-EE" sz="2800" dirty="0" smtClean="0">
                <a:latin typeface="Lucida Handwriting" pitchFamily="66" charset="0"/>
              </a:rPr>
              <a:t>Actions or events during year</a:t>
            </a:r>
            <a:endParaRPr lang="ru-RU" sz="2800" dirty="0"/>
          </a:p>
        </p:txBody>
      </p:sp>
      <p:sp>
        <p:nvSpPr>
          <p:cNvPr id="29" name="TextBox 28"/>
          <p:cNvSpPr txBox="1"/>
          <p:nvPr/>
        </p:nvSpPr>
        <p:spPr>
          <a:xfrm>
            <a:off x="2627784" y="2348881"/>
            <a:ext cx="3744416" cy="4524315"/>
          </a:xfrm>
          <a:prstGeom prst="rect">
            <a:avLst/>
          </a:prstGeom>
          <a:noFill/>
        </p:spPr>
        <p:txBody>
          <a:bodyPr wrap="square" rtlCol="0">
            <a:spAutoFit/>
          </a:bodyPr>
          <a:lstStyle/>
          <a:p>
            <a:r>
              <a:rPr lang="en-US" b="1" dirty="0" smtClean="0">
                <a:solidFill>
                  <a:srgbClr val="FF0000"/>
                </a:solidFill>
                <a:latin typeface="Bradley Hand ITC" pitchFamily="66" charset="0"/>
              </a:rPr>
              <a:t>Get amongst community clean up days</a:t>
            </a:r>
            <a:endParaRPr lang="ru-RU" dirty="0" smtClean="0">
              <a:solidFill>
                <a:srgbClr val="FF0000"/>
              </a:solidFill>
            </a:endParaRPr>
          </a:p>
          <a:p>
            <a:r>
              <a:rPr lang="en-US" dirty="0" smtClean="0">
                <a:solidFill>
                  <a:srgbClr val="0070C0"/>
                </a:solidFill>
                <a:latin typeface="Bradley Hand ITC" pitchFamily="66" charset="0"/>
              </a:rPr>
              <a:t>Keep an eye out for local events in your area. Promote it around your school to get students and parents involved, perhaps even provide a shuttle to get a group there representing the school.</a:t>
            </a:r>
            <a:endParaRPr lang="ru-RU" dirty="0" smtClean="0">
              <a:solidFill>
                <a:srgbClr val="0070C0"/>
              </a:solidFill>
            </a:endParaRPr>
          </a:p>
          <a:p>
            <a:r>
              <a:rPr lang="en-US" dirty="0" smtClean="0">
                <a:solidFill>
                  <a:srgbClr val="0070C0"/>
                </a:solidFill>
                <a:latin typeface="Bradley Hand ITC" pitchFamily="66" charset="0"/>
              </a:rPr>
              <a:t>If there aren’t any events around you – set one up! Get the students involved in planning and promoting the activities. Even if it’s just a street clean up around the school boundary – every little bit counts!</a:t>
            </a:r>
            <a:endParaRPr lang="ru-RU" dirty="0" smtClean="0">
              <a:solidFill>
                <a:srgbClr val="0070C0"/>
              </a:solidFill>
            </a:endParaRPr>
          </a:p>
          <a:p>
            <a:r>
              <a:rPr lang="en-US" dirty="0" smtClean="0"/>
              <a:t> </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67744" y="404664"/>
            <a:ext cx="4523033" cy="6106095"/>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2627784" y="750119"/>
            <a:ext cx="3816424" cy="5472608"/>
          </a:xfrm>
          <a:prstGeom prst="rect">
            <a:avLst/>
          </a:prstGeom>
          <a:solidFill>
            <a:schemeClr val="bg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2627784" y="822127"/>
            <a:ext cx="3816424" cy="5472608"/>
          </a:xfrm>
          <a:prstGeom prst="rect">
            <a:avLst/>
          </a:prstGeom>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2627785" y="780599"/>
            <a:ext cx="3816424" cy="54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8" name="Прямая соединительная линия 7"/>
          <p:cNvCxnSpPr/>
          <p:nvPr/>
        </p:nvCxnSpPr>
        <p:spPr>
          <a:xfrm>
            <a:off x="2663788" y="111015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2663788" y="132618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663788" y="161421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663788" y="190224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663788" y="219027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663788" y="247831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2663788" y="276634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2663788" y="305437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2663788" y="334240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663788" y="363043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2663788" y="391847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2663788" y="420650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2663788" y="449453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663788" y="4782567"/>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2663788" y="5070599"/>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2663788" y="5358631"/>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2663788" y="5646663"/>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2663788" y="5934695"/>
            <a:ext cx="3744416" cy="0"/>
          </a:xfrm>
          <a:prstGeom prst="line">
            <a:avLst/>
          </a:prstGeom>
          <a:ln>
            <a:solidFill>
              <a:schemeClr val="accent1">
                <a:shade val="95000"/>
                <a:satMod val="105000"/>
                <a:alpha val="13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771800" y="894135"/>
            <a:ext cx="3528392" cy="1384995"/>
          </a:xfrm>
          <a:prstGeom prst="rect">
            <a:avLst/>
          </a:prstGeom>
          <a:noFill/>
        </p:spPr>
        <p:txBody>
          <a:bodyPr wrap="square" rtlCol="0">
            <a:spAutoFit/>
          </a:bodyPr>
          <a:lstStyle/>
          <a:p>
            <a:pPr algn="ctr"/>
            <a:r>
              <a:rPr lang="et-EE" sz="2800" dirty="0" smtClean="0">
                <a:latin typeface="Lucida Handwriting" pitchFamily="66" charset="0"/>
              </a:rPr>
              <a:t>Actions or events during year</a:t>
            </a:r>
            <a:endParaRPr lang="ru-RU" sz="2800" dirty="0"/>
          </a:p>
        </p:txBody>
      </p:sp>
      <p:sp>
        <p:nvSpPr>
          <p:cNvPr id="27" name="TextBox 26"/>
          <p:cNvSpPr txBox="1"/>
          <p:nvPr/>
        </p:nvSpPr>
        <p:spPr>
          <a:xfrm>
            <a:off x="2987824" y="2276872"/>
            <a:ext cx="3024336" cy="3416320"/>
          </a:xfrm>
          <a:prstGeom prst="rect">
            <a:avLst/>
          </a:prstGeom>
          <a:noFill/>
        </p:spPr>
        <p:txBody>
          <a:bodyPr wrap="square" rtlCol="0">
            <a:spAutoFit/>
          </a:bodyPr>
          <a:lstStyle/>
          <a:p>
            <a:r>
              <a:rPr lang="en-US" b="1" dirty="0" smtClean="0">
                <a:solidFill>
                  <a:srgbClr val="00B050"/>
                </a:solidFill>
                <a:latin typeface="Bradley Hand ITC" pitchFamily="66" charset="0"/>
              </a:rPr>
              <a:t>Turn the old into something new</a:t>
            </a:r>
            <a:endParaRPr lang="ru-RU" dirty="0" smtClean="0">
              <a:solidFill>
                <a:srgbClr val="00B050"/>
              </a:solidFill>
            </a:endParaRPr>
          </a:p>
          <a:p>
            <a:r>
              <a:rPr lang="en-US" dirty="0" smtClean="0">
                <a:solidFill>
                  <a:srgbClr val="00B050"/>
                </a:solidFill>
                <a:latin typeface="Bradley Hand ITC" pitchFamily="66" charset="0"/>
              </a:rPr>
              <a:t>Get creative and crafty – get students to bring in old objects and </a:t>
            </a:r>
            <a:r>
              <a:rPr lang="en-US" dirty="0" err="1" smtClean="0">
                <a:solidFill>
                  <a:srgbClr val="00B050"/>
                </a:solidFill>
                <a:latin typeface="Bradley Hand ITC" pitchFamily="66" charset="0"/>
              </a:rPr>
              <a:t>upcycle</a:t>
            </a:r>
            <a:r>
              <a:rPr lang="en-US" dirty="0" smtClean="0">
                <a:solidFill>
                  <a:srgbClr val="00B050"/>
                </a:solidFill>
                <a:latin typeface="Bradley Hand ITC" pitchFamily="66" charset="0"/>
              </a:rPr>
              <a:t> them into a new creation. Even rubbish can get a new lease of life</a:t>
            </a:r>
            <a:endParaRPr lang="ru-RU" dirty="0" smtClean="0">
              <a:solidFill>
                <a:srgbClr val="00B050"/>
              </a:solidFill>
            </a:endParaRPr>
          </a:p>
          <a:p>
            <a:r>
              <a:rPr lang="en-US" dirty="0" smtClean="0">
                <a:solidFill>
                  <a:srgbClr val="00B050"/>
                </a:solidFill>
                <a:latin typeface="Bradley Hand ITC" pitchFamily="66" charset="0"/>
              </a:rPr>
              <a:t>( use for example  </a:t>
            </a:r>
            <a:r>
              <a:rPr lang="en-US" u="sng" dirty="0" smtClean="0">
                <a:solidFill>
                  <a:srgbClr val="00B050"/>
                </a:solidFill>
                <a:latin typeface="Bradley Hand ITC" pitchFamily="66" charset="0"/>
                <a:hlinkClick r:id="rId2"/>
              </a:rPr>
              <a:t>https://www.pinterest.co.uk/susanjcase/recycle-upcycle-kids-activities-art/</a:t>
            </a:r>
            <a:r>
              <a:rPr lang="en-US" dirty="0" smtClean="0">
                <a:solidFill>
                  <a:srgbClr val="00B050"/>
                </a:solidFill>
                <a:latin typeface="Bradley Hand ITC" pitchFamily="66" charset="0"/>
              </a:rPr>
              <a:t>)</a:t>
            </a:r>
            <a:endParaRPr lang="ru-RU" dirty="0" smtClean="0">
              <a:solidFill>
                <a:srgbClr val="00B050"/>
              </a:solidFill>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27000">
              <a:schemeClr val="bg1">
                <a:lumMod val="65000"/>
                <a:alpha val="51000"/>
              </a:schemeClr>
            </a:gs>
            <a:gs pos="74000">
              <a:schemeClr val="bg1">
                <a:lumMod val="65000"/>
                <a:shade val="67500"/>
                <a:satMod val="115000"/>
              </a:schemeClr>
            </a:gs>
            <a:gs pos="100000">
              <a:schemeClr val="bg1">
                <a:lumMod val="65000"/>
                <a:shade val="100000"/>
                <a:satMod val="115000"/>
              </a:schemeClr>
            </a:gs>
          </a:gsLst>
          <a:lin ang="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otalTime>137</TotalTime>
  <Words>777</Words>
  <Application>Microsoft Office PowerPoint</Application>
  <PresentationFormat>Экран (4:3)</PresentationFormat>
  <Paragraphs>64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psjus</dc:creator>
  <cp:lastModifiedBy>ps.justtasteit@gmail.com</cp:lastModifiedBy>
  <cp:revision>16</cp:revision>
  <dcterms:created xsi:type="dcterms:W3CDTF">2020-04-18T23:29:53Z</dcterms:created>
  <dcterms:modified xsi:type="dcterms:W3CDTF">2020-04-19T13:16:22Z</dcterms:modified>
</cp:coreProperties>
</file>