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0A79"/>
    <a:srgbClr val="F030B5"/>
    <a:srgbClr val="0036A2"/>
    <a:srgbClr val="2CF4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uzzonearth.com/a-school-teacher-in-delhi-inspiring-nextgen-to-save-biodiversity-and-improve-ecosyst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interest.co.uk/susanjcase/recycle-upcycle-kids-activities-a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Группа 28"/>
          <p:cNvGrpSpPr/>
          <p:nvPr/>
        </p:nvGrpSpPr>
        <p:grpSpPr>
          <a:xfrm>
            <a:off x="899592" y="188640"/>
            <a:ext cx="3398713" cy="3498675"/>
            <a:chOff x="1547664" y="980728"/>
            <a:chExt cx="2448272" cy="2520280"/>
          </a:xfrm>
        </p:grpSpPr>
        <p:sp>
          <p:nvSpPr>
            <p:cNvPr id="28" name="Прямоугольник с одним вырезанным скругленным углом 27"/>
            <p:cNvSpPr/>
            <p:nvPr/>
          </p:nvSpPr>
          <p:spPr>
            <a:xfrm rot="10800000">
              <a:off x="2051720" y="1484784"/>
              <a:ext cx="1944216" cy="2016224"/>
            </a:xfrm>
            <a:prstGeom prst="snipRoundRect">
              <a:avLst>
                <a:gd name="adj1" fmla="val 16667"/>
                <a:gd name="adj2" fmla="val 0"/>
              </a:avLst>
            </a:prstGeom>
            <a:solidFill>
              <a:schemeClr val="tx1">
                <a:alpha val="16000"/>
              </a:schemeClr>
            </a:solidFill>
            <a:ln>
              <a:noFill/>
            </a:ln>
            <a:effectLst>
              <a:outerShdw algn="ctr" rotWithShape="0">
                <a:srgbClr val="000000">
                  <a:alpha val="43137"/>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с одним вырезанным скругленным углом 7"/>
            <p:cNvSpPr/>
            <p:nvPr/>
          </p:nvSpPr>
          <p:spPr>
            <a:xfrm rot="10800000">
              <a:off x="1547664" y="1412776"/>
              <a:ext cx="2016224" cy="1872208"/>
            </a:xfrm>
            <a:prstGeom prst="snipRoundRect">
              <a:avLst>
                <a:gd name="adj1" fmla="val 16667"/>
                <a:gd name="adj2" fmla="val 0"/>
              </a:avLst>
            </a:prstGeom>
            <a:solidFill>
              <a:srgbClr val="2CF4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олилиния 8"/>
            <p:cNvSpPr/>
            <p:nvPr/>
          </p:nvSpPr>
          <p:spPr>
            <a:xfrm flipH="1">
              <a:off x="2391439" y="2852936"/>
              <a:ext cx="1198951" cy="552216"/>
            </a:xfrm>
            <a:custGeom>
              <a:avLst/>
              <a:gdLst>
                <a:gd name="connsiteX0" fmla="*/ 0 w 1008112"/>
                <a:gd name="connsiteY0" fmla="*/ 504056 h 504056"/>
                <a:gd name="connsiteX1" fmla="*/ 0 w 1008112"/>
                <a:gd name="connsiteY1" fmla="*/ 0 h 504056"/>
                <a:gd name="connsiteX2" fmla="*/ 1008112 w 1008112"/>
                <a:gd name="connsiteY2" fmla="*/ 504056 h 504056"/>
                <a:gd name="connsiteX3" fmla="*/ 0 w 1008112"/>
                <a:gd name="connsiteY3" fmla="*/ 504056 h 504056"/>
                <a:gd name="connsiteX0" fmla="*/ 0 w 1080120"/>
                <a:gd name="connsiteY0" fmla="*/ 504056 h 576064"/>
                <a:gd name="connsiteX1" fmla="*/ 0 w 1080120"/>
                <a:gd name="connsiteY1" fmla="*/ 0 h 576064"/>
                <a:gd name="connsiteX2" fmla="*/ 1080120 w 1080120"/>
                <a:gd name="connsiteY2" fmla="*/ 576064 h 576064"/>
                <a:gd name="connsiteX3" fmla="*/ 0 w 1080120"/>
                <a:gd name="connsiteY3" fmla="*/ 504056 h 576064"/>
                <a:gd name="connsiteX0" fmla="*/ 0 w 1224136"/>
                <a:gd name="connsiteY0" fmla="*/ 72008 h 576064"/>
                <a:gd name="connsiteX1" fmla="*/ 144016 w 1224136"/>
                <a:gd name="connsiteY1" fmla="*/ 0 h 576064"/>
                <a:gd name="connsiteX2" fmla="*/ 1224136 w 1224136"/>
                <a:gd name="connsiteY2" fmla="*/ 576064 h 576064"/>
                <a:gd name="connsiteX3" fmla="*/ 0 w 1224136"/>
                <a:gd name="connsiteY3" fmla="*/ 72008 h 576064"/>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57590"/>
                <a:gd name="connsiteY0" fmla="*/ 79791 h 919506"/>
                <a:gd name="connsiteX1" fmla="*/ 177470 w 1257590"/>
                <a:gd name="connsiteY1" fmla="*/ 0 h 919506"/>
                <a:gd name="connsiteX2" fmla="*/ 1257590 w 1257590"/>
                <a:gd name="connsiteY2" fmla="*/ 576064 h 919506"/>
                <a:gd name="connsiteX3" fmla="*/ 56755 w 1257590"/>
                <a:gd name="connsiteY3" fmla="*/ 79791 h 919506"/>
                <a:gd name="connsiteX0" fmla="*/ 56755 w 1337648"/>
                <a:gd name="connsiteY0" fmla="*/ 79791 h 919506"/>
                <a:gd name="connsiteX1" fmla="*/ 257528 w 1337648"/>
                <a:gd name="connsiteY1" fmla="*/ 0 h 919506"/>
                <a:gd name="connsiteX2" fmla="*/ 1337648 w 1337648"/>
                <a:gd name="connsiteY2" fmla="*/ 576064 h 919506"/>
                <a:gd name="connsiteX3" fmla="*/ 56755 w 1337648"/>
                <a:gd name="connsiteY3" fmla="*/ 79791 h 919506"/>
                <a:gd name="connsiteX0" fmla="*/ 56755 w 1337648"/>
                <a:gd name="connsiteY0" fmla="*/ 40388 h 880103"/>
                <a:gd name="connsiteX1" fmla="*/ 387427 w 1337648"/>
                <a:gd name="connsiteY1" fmla="*/ 0 h 880103"/>
                <a:gd name="connsiteX2" fmla="*/ 1337648 w 1337648"/>
                <a:gd name="connsiteY2" fmla="*/ 536661 h 880103"/>
                <a:gd name="connsiteX3" fmla="*/ 56755 w 1337648"/>
                <a:gd name="connsiteY3" fmla="*/ 40388 h 880103"/>
                <a:gd name="connsiteX0" fmla="*/ 47483 w 1328376"/>
                <a:gd name="connsiteY0" fmla="*/ 40388 h 781457"/>
                <a:gd name="connsiteX1" fmla="*/ 378155 w 1328376"/>
                <a:gd name="connsiteY1" fmla="*/ 0 h 781457"/>
                <a:gd name="connsiteX2" fmla="*/ 1328376 w 1328376"/>
                <a:gd name="connsiteY2" fmla="*/ 536661 h 781457"/>
                <a:gd name="connsiteX3" fmla="*/ 47483 w 1328376"/>
                <a:gd name="connsiteY3" fmla="*/ 40388 h 781457"/>
                <a:gd name="connsiteX0" fmla="*/ 60820 w 1341713"/>
                <a:gd name="connsiteY0" fmla="*/ 40388 h 797360"/>
                <a:gd name="connsiteX1" fmla="*/ 391492 w 1341713"/>
                <a:gd name="connsiteY1" fmla="*/ 0 h 797360"/>
                <a:gd name="connsiteX2" fmla="*/ 1341713 w 1341713"/>
                <a:gd name="connsiteY2" fmla="*/ 536661 h 797360"/>
                <a:gd name="connsiteX3" fmla="*/ 60820 w 1341713"/>
                <a:gd name="connsiteY3" fmla="*/ 40388 h 797360"/>
                <a:gd name="connsiteX0" fmla="*/ 116012 w 1396905"/>
                <a:gd name="connsiteY0" fmla="*/ 40388 h 837610"/>
                <a:gd name="connsiteX1" fmla="*/ 446684 w 1396905"/>
                <a:gd name="connsiteY1" fmla="*/ 0 h 837610"/>
                <a:gd name="connsiteX2" fmla="*/ 1396905 w 1396905"/>
                <a:gd name="connsiteY2" fmla="*/ 536661 h 837610"/>
                <a:gd name="connsiteX3" fmla="*/ 116012 w 1396905"/>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61073 w 1364557"/>
                <a:gd name="connsiteY0" fmla="*/ 40388 h 706174"/>
                <a:gd name="connsiteX1" fmla="*/ 391745 w 1364557"/>
                <a:gd name="connsiteY1" fmla="*/ 0 h 706174"/>
                <a:gd name="connsiteX2" fmla="*/ 1364557 w 1364557"/>
                <a:gd name="connsiteY2" fmla="*/ 516959 h 706174"/>
                <a:gd name="connsiteX3" fmla="*/ 61073 w 1364557"/>
                <a:gd name="connsiteY3" fmla="*/ 40388 h 70617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2298573"/>
                <a:gd name="connsiteY0" fmla="*/ 40388 h 824384"/>
                <a:gd name="connsiteX1" fmla="*/ 483648 w 2298573"/>
                <a:gd name="connsiteY1" fmla="*/ 0 h 824384"/>
                <a:gd name="connsiteX2" fmla="*/ 1456460 w 2298573"/>
                <a:gd name="connsiteY2" fmla="*/ 516959 h 824384"/>
                <a:gd name="connsiteX3" fmla="*/ 152976 w 2298573"/>
                <a:gd name="connsiteY3" fmla="*/ 40388 h 824384"/>
                <a:gd name="connsiteX0" fmla="*/ 277778 w 2423375"/>
                <a:gd name="connsiteY0" fmla="*/ 40388 h 981013"/>
                <a:gd name="connsiteX1" fmla="*/ 608450 w 2423375"/>
                <a:gd name="connsiteY1" fmla="*/ 0 h 981013"/>
                <a:gd name="connsiteX2" fmla="*/ 1581262 w 2423375"/>
                <a:gd name="connsiteY2" fmla="*/ 516959 h 981013"/>
                <a:gd name="connsiteX3" fmla="*/ 277778 w 2423375"/>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09569 w 1513053"/>
                <a:gd name="connsiteY0" fmla="*/ 40388 h 785690"/>
                <a:gd name="connsiteX1" fmla="*/ 540241 w 1513053"/>
                <a:gd name="connsiteY1" fmla="*/ 0 h 785690"/>
                <a:gd name="connsiteX2" fmla="*/ 1513053 w 1513053"/>
                <a:gd name="connsiteY2" fmla="*/ 516959 h 785690"/>
                <a:gd name="connsiteX3" fmla="*/ 209569 w 1513053"/>
                <a:gd name="connsiteY3" fmla="*/ 40388 h 785690"/>
                <a:gd name="connsiteX0" fmla="*/ 135712 w 1439196"/>
                <a:gd name="connsiteY0" fmla="*/ 40388 h 756561"/>
                <a:gd name="connsiteX1" fmla="*/ 466384 w 1439196"/>
                <a:gd name="connsiteY1" fmla="*/ 0 h 756561"/>
                <a:gd name="connsiteX2" fmla="*/ 1439196 w 1439196"/>
                <a:gd name="connsiteY2" fmla="*/ 516959 h 756561"/>
                <a:gd name="connsiteX3" fmla="*/ 135712 w 1439196"/>
                <a:gd name="connsiteY3" fmla="*/ 40388 h 756561"/>
                <a:gd name="connsiteX0" fmla="*/ 108025 w 1411509"/>
                <a:gd name="connsiteY0" fmla="*/ 40388 h 665512"/>
                <a:gd name="connsiteX1" fmla="*/ 438697 w 1411509"/>
                <a:gd name="connsiteY1" fmla="*/ 0 h 665512"/>
                <a:gd name="connsiteX2" fmla="*/ 1411509 w 1411509"/>
                <a:gd name="connsiteY2" fmla="*/ 516959 h 665512"/>
                <a:gd name="connsiteX3" fmla="*/ 108025 w 1411509"/>
                <a:gd name="connsiteY3" fmla="*/ 40388 h 665512"/>
                <a:gd name="connsiteX0" fmla="*/ 143450 w 1446934"/>
                <a:gd name="connsiteY0" fmla="*/ 40388 h 693657"/>
                <a:gd name="connsiteX1" fmla="*/ 474122 w 1446934"/>
                <a:gd name="connsiteY1" fmla="*/ 0 h 693657"/>
                <a:gd name="connsiteX2" fmla="*/ 1446934 w 1446934"/>
                <a:gd name="connsiteY2" fmla="*/ 516959 h 693657"/>
                <a:gd name="connsiteX3" fmla="*/ 143450 w 1446934"/>
                <a:gd name="connsiteY3" fmla="*/ 40388 h 693657"/>
                <a:gd name="connsiteX0" fmla="*/ 143450 w 1446934"/>
                <a:gd name="connsiteY0" fmla="*/ 159582 h 812851"/>
                <a:gd name="connsiteX1" fmla="*/ 383618 w 1446934"/>
                <a:gd name="connsiteY1" fmla="*/ 0 h 812851"/>
                <a:gd name="connsiteX2" fmla="*/ 1446934 w 1446934"/>
                <a:gd name="connsiteY2" fmla="*/ 636153 h 812851"/>
                <a:gd name="connsiteX3" fmla="*/ 143450 w 1446934"/>
                <a:gd name="connsiteY3" fmla="*/ 159582 h 812851"/>
                <a:gd name="connsiteX0" fmla="*/ 143450 w 1446934"/>
                <a:gd name="connsiteY0" fmla="*/ 47001 h 700270"/>
                <a:gd name="connsiteX1" fmla="*/ 338436 w 1446934"/>
                <a:gd name="connsiteY1" fmla="*/ 0 h 700270"/>
                <a:gd name="connsiteX2" fmla="*/ 1446934 w 1446934"/>
                <a:gd name="connsiteY2" fmla="*/ 523572 h 700270"/>
                <a:gd name="connsiteX3" fmla="*/ 143450 w 1446934"/>
                <a:gd name="connsiteY3" fmla="*/ 47001 h 700270"/>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25399 w 1328883"/>
                <a:gd name="connsiteY0" fmla="*/ 0 h 619495"/>
                <a:gd name="connsiteX1" fmla="*/ 276862 w 1328883"/>
                <a:gd name="connsiteY1" fmla="*/ 20548 h 619495"/>
                <a:gd name="connsiteX2" fmla="*/ 1328883 w 1328883"/>
                <a:gd name="connsiteY2" fmla="*/ 476571 h 619495"/>
                <a:gd name="connsiteX3" fmla="*/ 25399 w 1328883"/>
                <a:gd name="connsiteY3" fmla="*/ 0 h 619495"/>
                <a:gd name="connsiteX0" fmla="*/ 78755 w 1382239"/>
                <a:gd name="connsiteY0" fmla="*/ 0 h 658898"/>
                <a:gd name="connsiteX1" fmla="*/ 330218 w 1382239"/>
                <a:gd name="connsiteY1" fmla="*/ 20548 h 658898"/>
                <a:gd name="connsiteX2" fmla="*/ 1382239 w 1382239"/>
                <a:gd name="connsiteY2" fmla="*/ 476571 h 658898"/>
                <a:gd name="connsiteX3" fmla="*/ 78755 w 1382239"/>
                <a:gd name="connsiteY3" fmla="*/ 0 h 658898"/>
                <a:gd name="connsiteX0" fmla="*/ 78755 w 1382239"/>
                <a:gd name="connsiteY0" fmla="*/ 159584 h 818482"/>
                <a:gd name="connsiteX1" fmla="*/ 238866 w 1382239"/>
                <a:gd name="connsiteY1" fmla="*/ 0 h 818482"/>
                <a:gd name="connsiteX2" fmla="*/ 1382239 w 1382239"/>
                <a:gd name="connsiteY2" fmla="*/ 636155 h 818482"/>
                <a:gd name="connsiteX3" fmla="*/ 78755 w 1382239"/>
                <a:gd name="connsiteY3" fmla="*/ 159584 h 818482"/>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23816 w 1332948"/>
                <a:gd name="connsiteY0" fmla="*/ 90067 h 611900"/>
                <a:gd name="connsiteX1" fmla="*/ 349687 w 1332948"/>
                <a:gd name="connsiteY1" fmla="*/ 0 h 611900"/>
                <a:gd name="connsiteX2" fmla="*/ 1332948 w 1332948"/>
                <a:gd name="connsiteY2" fmla="*/ 476573 h 611900"/>
                <a:gd name="connsiteX3" fmla="*/ 23816 w 1332948"/>
                <a:gd name="connsiteY3" fmla="*/ 90067 h 611900"/>
              </a:gdLst>
              <a:ahLst/>
              <a:cxnLst>
                <a:cxn ang="0">
                  <a:pos x="connsiteX0" y="connsiteY0"/>
                </a:cxn>
                <a:cxn ang="0">
                  <a:pos x="connsiteX1" y="connsiteY1"/>
                </a:cxn>
                <a:cxn ang="0">
                  <a:pos x="connsiteX2" y="connsiteY2"/>
                </a:cxn>
                <a:cxn ang="0">
                  <a:pos x="connsiteX3" y="connsiteY3"/>
                </a:cxn>
              </a:cxnLst>
              <a:rect l="l" t="t" r="r" b="b"/>
              <a:pathLst>
                <a:path w="1332948" h="611900">
                  <a:moveTo>
                    <a:pt x="23816" y="90067"/>
                  </a:moveTo>
                  <a:cubicBezTo>
                    <a:pt x="179352" y="197698"/>
                    <a:pt x="306864" y="202384"/>
                    <a:pt x="349687" y="0"/>
                  </a:cubicBezTo>
                  <a:lnTo>
                    <a:pt x="1332948" y="476573"/>
                  </a:lnTo>
                  <a:cubicBezTo>
                    <a:pt x="689632" y="459974"/>
                    <a:pt x="0" y="611900"/>
                    <a:pt x="23816" y="90067"/>
                  </a:cubicBezTo>
                  <a:close/>
                </a:path>
              </a:pathLst>
            </a:custGeom>
            <a:solidFill>
              <a:srgbClr val="00B05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rot="1744213">
              <a:off x="2573764" y="1241649"/>
              <a:ext cx="45719" cy="41964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2483768" y="1196752"/>
              <a:ext cx="288032" cy="28803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олилиния 14"/>
            <p:cNvSpPr/>
            <p:nvPr/>
          </p:nvSpPr>
          <p:spPr>
            <a:xfrm rot="1224573">
              <a:off x="2601249" y="1035455"/>
              <a:ext cx="153503" cy="287574"/>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2627785" y="980728"/>
              <a:ext cx="166081" cy="16608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1763688" y="1916832"/>
              <a:ext cx="1584176" cy="707886"/>
            </a:xfrm>
            <a:prstGeom prst="rect">
              <a:avLst/>
            </a:prstGeom>
            <a:noFill/>
          </p:spPr>
          <p:txBody>
            <a:bodyPr wrap="square" rtlCol="0">
              <a:spAutoFit/>
            </a:bodyPr>
            <a:lstStyle/>
            <a:p>
              <a:r>
                <a:rPr lang="et-EE" sz="2000" b="1" dirty="0" smtClean="0">
                  <a:latin typeface="Bradley Hand ITC" pitchFamily="66" charset="0"/>
                </a:rPr>
                <a:t>Model of our clean school</a:t>
              </a:r>
              <a:endParaRPr lang="ru-RU" sz="2000" dirty="0"/>
            </a:p>
          </p:txBody>
        </p:sp>
      </p:grpSp>
      <p:grpSp>
        <p:nvGrpSpPr>
          <p:cNvPr id="30" name="Группа 29"/>
          <p:cNvGrpSpPr/>
          <p:nvPr/>
        </p:nvGrpSpPr>
        <p:grpSpPr>
          <a:xfrm>
            <a:off x="4932040" y="2204864"/>
            <a:ext cx="3376224" cy="3475525"/>
            <a:chOff x="1547664" y="980728"/>
            <a:chExt cx="2448272" cy="2520280"/>
          </a:xfrm>
        </p:grpSpPr>
        <p:sp>
          <p:nvSpPr>
            <p:cNvPr id="31" name="Прямоугольник с одним вырезанным скругленным углом 30"/>
            <p:cNvSpPr/>
            <p:nvPr/>
          </p:nvSpPr>
          <p:spPr>
            <a:xfrm rot="10800000">
              <a:off x="2051720" y="1484784"/>
              <a:ext cx="1944216" cy="2016224"/>
            </a:xfrm>
            <a:prstGeom prst="snipRoundRect">
              <a:avLst>
                <a:gd name="adj1" fmla="val 16667"/>
                <a:gd name="adj2" fmla="val 0"/>
              </a:avLst>
            </a:prstGeom>
            <a:solidFill>
              <a:schemeClr val="tx1">
                <a:alpha val="16000"/>
              </a:schemeClr>
            </a:solidFill>
            <a:ln>
              <a:noFill/>
            </a:ln>
            <a:effectLst>
              <a:outerShdw algn="ctr" rotWithShape="0">
                <a:srgbClr val="000000">
                  <a:alpha val="43137"/>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с одним вырезанным скругленным углом 31"/>
            <p:cNvSpPr/>
            <p:nvPr/>
          </p:nvSpPr>
          <p:spPr>
            <a:xfrm rot="10800000">
              <a:off x="1547664" y="1412776"/>
              <a:ext cx="2016224" cy="1872208"/>
            </a:xfrm>
            <a:prstGeom prst="snipRoundRect">
              <a:avLst>
                <a:gd name="adj1" fmla="val 16667"/>
                <a:gd name="adj2" fmla="val 0"/>
              </a:avLst>
            </a:prstGeom>
            <a:solidFill>
              <a:srgbClr val="F03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олилиния 32"/>
            <p:cNvSpPr/>
            <p:nvPr/>
          </p:nvSpPr>
          <p:spPr>
            <a:xfrm flipH="1">
              <a:off x="2391439" y="2852936"/>
              <a:ext cx="1198951" cy="552216"/>
            </a:xfrm>
            <a:custGeom>
              <a:avLst/>
              <a:gdLst>
                <a:gd name="connsiteX0" fmla="*/ 0 w 1008112"/>
                <a:gd name="connsiteY0" fmla="*/ 504056 h 504056"/>
                <a:gd name="connsiteX1" fmla="*/ 0 w 1008112"/>
                <a:gd name="connsiteY1" fmla="*/ 0 h 504056"/>
                <a:gd name="connsiteX2" fmla="*/ 1008112 w 1008112"/>
                <a:gd name="connsiteY2" fmla="*/ 504056 h 504056"/>
                <a:gd name="connsiteX3" fmla="*/ 0 w 1008112"/>
                <a:gd name="connsiteY3" fmla="*/ 504056 h 504056"/>
                <a:gd name="connsiteX0" fmla="*/ 0 w 1080120"/>
                <a:gd name="connsiteY0" fmla="*/ 504056 h 576064"/>
                <a:gd name="connsiteX1" fmla="*/ 0 w 1080120"/>
                <a:gd name="connsiteY1" fmla="*/ 0 h 576064"/>
                <a:gd name="connsiteX2" fmla="*/ 1080120 w 1080120"/>
                <a:gd name="connsiteY2" fmla="*/ 576064 h 576064"/>
                <a:gd name="connsiteX3" fmla="*/ 0 w 1080120"/>
                <a:gd name="connsiteY3" fmla="*/ 504056 h 576064"/>
                <a:gd name="connsiteX0" fmla="*/ 0 w 1224136"/>
                <a:gd name="connsiteY0" fmla="*/ 72008 h 576064"/>
                <a:gd name="connsiteX1" fmla="*/ 144016 w 1224136"/>
                <a:gd name="connsiteY1" fmla="*/ 0 h 576064"/>
                <a:gd name="connsiteX2" fmla="*/ 1224136 w 1224136"/>
                <a:gd name="connsiteY2" fmla="*/ 576064 h 576064"/>
                <a:gd name="connsiteX3" fmla="*/ 0 w 1224136"/>
                <a:gd name="connsiteY3" fmla="*/ 72008 h 576064"/>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57590"/>
                <a:gd name="connsiteY0" fmla="*/ 79791 h 919506"/>
                <a:gd name="connsiteX1" fmla="*/ 177470 w 1257590"/>
                <a:gd name="connsiteY1" fmla="*/ 0 h 919506"/>
                <a:gd name="connsiteX2" fmla="*/ 1257590 w 1257590"/>
                <a:gd name="connsiteY2" fmla="*/ 576064 h 919506"/>
                <a:gd name="connsiteX3" fmla="*/ 56755 w 1257590"/>
                <a:gd name="connsiteY3" fmla="*/ 79791 h 919506"/>
                <a:gd name="connsiteX0" fmla="*/ 56755 w 1337648"/>
                <a:gd name="connsiteY0" fmla="*/ 79791 h 919506"/>
                <a:gd name="connsiteX1" fmla="*/ 257528 w 1337648"/>
                <a:gd name="connsiteY1" fmla="*/ 0 h 919506"/>
                <a:gd name="connsiteX2" fmla="*/ 1337648 w 1337648"/>
                <a:gd name="connsiteY2" fmla="*/ 576064 h 919506"/>
                <a:gd name="connsiteX3" fmla="*/ 56755 w 1337648"/>
                <a:gd name="connsiteY3" fmla="*/ 79791 h 919506"/>
                <a:gd name="connsiteX0" fmla="*/ 56755 w 1337648"/>
                <a:gd name="connsiteY0" fmla="*/ 40388 h 880103"/>
                <a:gd name="connsiteX1" fmla="*/ 387427 w 1337648"/>
                <a:gd name="connsiteY1" fmla="*/ 0 h 880103"/>
                <a:gd name="connsiteX2" fmla="*/ 1337648 w 1337648"/>
                <a:gd name="connsiteY2" fmla="*/ 536661 h 880103"/>
                <a:gd name="connsiteX3" fmla="*/ 56755 w 1337648"/>
                <a:gd name="connsiteY3" fmla="*/ 40388 h 880103"/>
                <a:gd name="connsiteX0" fmla="*/ 47483 w 1328376"/>
                <a:gd name="connsiteY0" fmla="*/ 40388 h 781457"/>
                <a:gd name="connsiteX1" fmla="*/ 378155 w 1328376"/>
                <a:gd name="connsiteY1" fmla="*/ 0 h 781457"/>
                <a:gd name="connsiteX2" fmla="*/ 1328376 w 1328376"/>
                <a:gd name="connsiteY2" fmla="*/ 536661 h 781457"/>
                <a:gd name="connsiteX3" fmla="*/ 47483 w 1328376"/>
                <a:gd name="connsiteY3" fmla="*/ 40388 h 781457"/>
                <a:gd name="connsiteX0" fmla="*/ 60820 w 1341713"/>
                <a:gd name="connsiteY0" fmla="*/ 40388 h 797360"/>
                <a:gd name="connsiteX1" fmla="*/ 391492 w 1341713"/>
                <a:gd name="connsiteY1" fmla="*/ 0 h 797360"/>
                <a:gd name="connsiteX2" fmla="*/ 1341713 w 1341713"/>
                <a:gd name="connsiteY2" fmla="*/ 536661 h 797360"/>
                <a:gd name="connsiteX3" fmla="*/ 60820 w 1341713"/>
                <a:gd name="connsiteY3" fmla="*/ 40388 h 797360"/>
                <a:gd name="connsiteX0" fmla="*/ 116012 w 1396905"/>
                <a:gd name="connsiteY0" fmla="*/ 40388 h 837610"/>
                <a:gd name="connsiteX1" fmla="*/ 446684 w 1396905"/>
                <a:gd name="connsiteY1" fmla="*/ 0 h 837610"/>
                <a:gd name="connsiteX2" fmla="*/ 1396905 w 1396905"/>
                <a:gd name="connsiteY2" fmla="*/ 536661 h 837610"/>
                <a:gd name="connsiteX3" fmla="*/ 116012 w 1396905"/>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61073 w 1364557"/>
                <a:gd name="connsiteY0" fmla="*/ 40388 h 706174"/>
                <a:gd name="connsiteX1" fmla="*/ 391745 w 1364557"/>
                <a:gd name="connsiteY1" fmla="*/ 0 h 706174"/>
                <a:gd name="connsiteX2" fmla="*/ 1364557 w 1364557"/>
                <a:gd name="connsiteY2" fmla="*/ 516959 h 706174"/>
                <a:gd name="connsiteX3" fmla="*/ 61073 w 1364557"/>
                <a:gd name="connsiteY3" fmla="*/ 40388 h 70617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2298573"/>
                <a:gd name="connsiteY0" fmla="*/ 40388 h 824384"/>
                <a:gd name="connsiteX1" fmla="*/ 483648 w 2298573"/>
                <a:gd name="connsiteY1" fmla="*/ 0 h 824384"/>
                <a:gd name="connsiteX2" fmla="*/ 1456460 w 2298573"/>
                <a:gd name="connsiteY2" fmla="*/ 516959 h 824384"/>
                <a:gd name="connsiteX3" fmla="*/ 152976 w 2298573"/>
                <a:gd name="connsiteY3" fmla="*/ 40388 h 824384"/>
                <a:gd name="connsiteX0" fmla="*/ 277778 w 2423375"/>
                <a:gd name="connsiteY0" fmla="*/ 40388 h 981013"/>
                <a:gd name="connsiteX1" fmla="*/ 608450 w 2423375"/>
                <a:gd name="connsiteY1" fmla="*/ 0 h 981013"/>
                <a:gd name="connsiteX2" fmla="*/ 1581262 w 2423375"/>
                <a:gd name="connsiteY2" fmla="*/ 516959 h 981013"/>
                <a:gd name="connsiteX3" fmla="*/ 277778 w 2423375"/>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09569 w 1513053"/>
                <a:gd name="connsiteY0" fmla="*/ 40388 h 785690"/>
                <a:gd name="connsiteX1" fmla="*/ 540241 w 1513053"/>
                <a:gd name="connsiteY1" fmla="*/ 0 h 785690"/>
                <a:gd name="connsiteX2" fmla="*/ 1513053 w 1513053"/>
                <a:gd name="connsiteY2" fmla="*/ 516959 h 785690"/>
                <a:gd name="connsiteX3" fmla="*/ 209569 w 1513053"/>
                <a:gd name="connsiteY3" fmla="*/ 40388 h 785690"/>
                <a:gd name="connsiteX0" fmla="*/ 135712 w 1439196"/>
                <a:gd name="connsiteY0" fmla="*/ 40388 h 756561"/>
                <a:gd name="connsiteX1" fmla="*/ 466384 w 1439196"/>
                <a:gd name="connsiteY1" fmla="*/ 0 h 756561"/>
                <a:gd name="connsiteX2" fmla="*/ 1439196 w 1439196"/>
                <a:gd name="connsiteY2" fmla="*/ 516959 h 756561"/>
                <a:gd name="connsiteX3" fmla="*/ 135712 w 1439196"/>
                <a:gd name="connsiteY3" fmla="*/ 40388 h 756561"/>
                <a:gd name="connsiteX0" fmla="*/ 108025 w 1411509"/>
                <a:gd name="connsiteY0" fmla="*/ 40388 h 665512"/>
                <a:gd name="connsiteX1" fmla="*/ 438697 w 1411509"/>
                <a:gd name="connsiteY1" fmla="*/ 0 h 665512"/>
                <a:gd name="connsiteX2" fmla="*/ 1411509 w 1411509"/>
                <a:gd name="connsiteY2" fmla="*/ 516959 h 665512"/>
                <a:gd name="connsiteX3" fmla="*/ 108025 w 1411509"/>
                <a:gd name="connsiteY3" fmla="*/ 40388 h 665512"/>
                <a:gd name="connsiteX0" fmla="*/ 143450 w 1446934"/>
                <a:gd name="connsiteY0" fmla="*/ 40388 h 693657"/>
                <a:gd name="connsiteX1" fmla="*/ 474122 w 1446934"/>
                <a:gd name="connsiteY1" fmla="*/ 0 h 693657"/>
                <a:gd name="connsiteX2" fmla="*/ 1446934 w 1446934"/>
                <a:gd name="connsiteY2" fmla="*/ 516959 h 693657"/>
                <a:gd name="connsiteX3" fmla="*/ 143450 w 1446934"/>
                <a:gd name="connsiteY3" fmla="*/ 40388 h 693657"/>
                <a:gd name="connsiteX0" fmla="*/ 143450 w 1446934"/>
                <a:gd name="connsiteY0" fmla="*/ 159582 h 812851"/>
                <a:gd name="connsiteX1" fmla="*/ 383618 w 1446934"/>
                <a:gd name="connsiteY1" fmla="*/ 0 h 812851"/>
                <a:gd name="connsiteX2" fmla="*/ 1446934 w 1446934"/>
                <a:gd name="connsiteY2" fmla="*/ 636153 h 812851"/>
                <a:gd name="connsiteX3" fmla="*/ 143450 w 1446934"/>
                <a:gd name="connsiteY3" fmla="*/ 159582 h 812851"/>
                <a:gd name="connsiteX0" fmla="*/ 143450 w 1446934"/>
                <a:gd name="connsiteY0" fmla="*/ 47001 h 700270"/>
                <a:gd name="connsiteX1" fmla="*/ 338436 w 1446934"/>
                <a:gd name="connsiteY1" fmla="*/ 0 h 700270"/>
                <a:gd name="connsiteX2" fmla="*/ 1446934 w 1446934"/>
                <a:gd name="connsiteY2" fmla="*/ 523572 h 700270"/>
                <a:gd name="connsiteX3" fmla="*/ 143450 w 1446934"/>
                <a:gd name="connsiteY3" fmla="*/ 47001 h 700270"/>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25399 w 1328883"/>
                <a:gd name="connsiteY0" fmla="*/ 0 h 619495"/>
                <a:gd name="connsiteX1" fmla="*/ 276862 w 1328883"/>
                <a:gd name="connsiteY1" fmla="*/ 20548 h 619495"/>
                <a:gd name="connsiteX2" fmla="*/ 1328883 w 1328883"/>
                <a:gd name="connsiteY2" fmla="*/ 476571 h 619495"/>
                <a:gd name="connsiteX3" fmla="*/ 25399 w 1328883"/>
                <a:gd name="connsiteY3" fmla="*/ 0 h 619495"/>
                <a:gd name="connsiteX0" fmla="*/ 78755 w 1382239"/>
                <a:gd name="connsiteY0" fmla="*/ 0 h 658898"/>
                <a:gd name="connsiteX1" fmla="*/ 330218 w 1382239"/>
                <a:gd name="connsiteY1" fmla="*/ 20548 h 658898"/>
                <a:gd name="connsiteX2" fmla="*/ 1382239 w 1382239"/>
                <a:gd name="connsiteY2" fmla="*/ 476571 h 658898"/>
                <a:gd name="connsiteX3" fmla="*/ 78755 w 1382239"/>
                <a:gd name="connsiteY3" fmla="*/ 0 h 658898"/>
                <a:gd name="connsiteX0" fmla="*/ 78755 w 1382239"/>
                <a:gd name="connsiteY0" fmla="*/ 159584 h 818482"/>
                <a:gd name="connsiteX1" fmla="*/ 238866 w 1382239"/>
                <a:gd name="connsiteY1" fmla="*/ 0 h 818482"/>
                <a:gd name="connsiteX2" fmla="*/ 1382239 w 1382239"/>
                <a:gd name="connsiteY2" fmla="*/ 636155 h 818482"/>
                <a:gd name="connsiteX3" fmla="*/ 78755 w 1382239"/>
                <a:gd name="connsiteY3" fmla="*/ 159584 h 818482"/>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23816 w 1332948"/>
                <a:gd name="connsiteY0" fmla="*/ 90067 h 611900"/>
                <a:gd name="connsiteX1" fmla="*/ 349687 w 1332948"/>
                <a:gd name="connsiteY1" fmla="*/ 0 h 611900"/>
                <a:gd name="connsiteX2" fmla="*/ 1332948 w 1332948"/>
                <a:gd name="connsiteY2" fmla="*/ 476573 h 611900"/>
                <a:gd name="connsiteX3" fmla="*/ 23816 w 1332948"/>
                <a:gd name="connsiteY3" fmla="*/ 90067 h 611900"/>
              </a:gdLst>
              <a:ahLst/>
              <a:cxnLst>
                <a:cxn ang="0">
                  <a:pos x="connsiteX0" y="connsiteY0"/>
                </a:cxn>
                <a:cxn ang="0">
                  <a:pos x="connsiteX1" y="connsiteY1"/>
                </a:cxn>
                <a:cxn ang="0">
                  <a:pos x="connsiteX2" y="connsiteY2"/>
                </a:cxn>
                <a:cxn ang="0">
                  <a:pos x="connsiteX3" y="connsiteY3"/>
                </a:cxn>
              </a:cxnLst>
              <a:rect l="l" t="t" r="r" b="b"/>
              <a:pathLst>
                <a:path w="1332948" h="611900">
                  <a:moveTo>
                    <a:pt x="23816" y="90067"/>
                  </a:moveTo>
                  <a:cubicBezTo>
                    <a:pt x="179352" y="197698"/>
                    <a:pt x="306864" y="202384"/>
                    <a:pt x="349687" y="0"/>
                  </a:cubicBezTo>
                  <a:lnTo>
                    <a:pt x="1332948" y="476573"/>
                  </a:lnTo>
                  <a:cubicBezTo>
                    <a:pt x="689632" y="459974"/>
                    <a:pt x="0" y="611900"/>
                    <a:pt x="23816" y="90067"/>
                  </a:cubicBezTo>
                  <a:close/>
                </a:path>
              </a:pathLst>
            </a:custGeom>
            <a:solidFill>
              <a:srgbClr val="A60A79">
                <a:alpha val="5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ик 33"/>
            <p:cNvSpPr/>
            <p:nvPr/>
          </p:nvSpPr>
          <p:spPr>
            <a:xfrm rot="1744213">
              <a:off x="2573764" y="1241649"/>
              <a:ext cx="45719" cy="41964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Овал 34"/>
            <p:cNvSpPr/>
            <p:nvPr/>
          </p:nvSpPr>
          <p:spPr>
            <a:xfrm>
              <a:off x="2483768" y="1196752"/>
              <a:ext cx="288032" cy="28803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олилиния 35"/>
            <p:cNvSpPr/>
            <p:nvPr/>
          </p:nvSpPr>
          <p:spPr>
            <a:xfrm rot="1224573">
              <a:off x="2601249" y="1035455"/>
              <a:ext cx="153503" cy="287574"/>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Овал 36"/>
            <p:cNvSpPr/>
            <p:nvPr/>
          </p:nvSpPr>
          <p:spPr>
            <a:xfrm>
              <a:off x="2627785" y="980728"/>
              <a:ext cx="166081" cy="16608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extBox 37"/>
            <p:cNvSpPr txBox="1"/>
            <p:nvPr/>
          </p:nvSpPr>
          <p:spPr>
            <a:xfrm>
              <a:off x="2069831" y="1607328"/>
              <a:ext cx="1584176" cy="513324"/>
            </a:xfrm>
            <a:prstGeom prst="rect">
              <a:avLst/>
            </a:prstGeom>
            <a:noFill/>
          </p:spPr>
          <p:txBody>
            <a:bodyPr wrap="square" rtlCol="0">
              <a:spAutoFit/>
            </a:bodyPr>
            <a:lstStyle/>
            <a:p>
              <a:r>
                <a:rPr lang="et-EE" sz="2000" b="1" dirty="0" smtClean="0">
                  <a:latin typeface="Bradley Hand ITC" pitchFamily="66" charset="0"/>
                </a:rPr>
                <a:t>Our moto</a:t>
              </a:r>
              <a:endParaRPr lang="ru-RU" sz="2000" b="1" dirty="0" smtClean="0"/>
            </a:p>
            <a:p>
              <a:endParaRPr lang="ru-RU" sz="2000" dirty="0"/>
            </a:p>
          </p:txBody>
        </p:sp>
      </p:grpSp>
      <p:sp>
        <p:nvSpPr>
          <p:cNvPr id="39" name="TextBox 38"/>
          <p:cNvSpPr txBox="1"/>
          <p:nvPr/>
        </p:nvSpPr>
        <p:spPr>
          <a:xfrm>
            <a:off x="5292080" y="3501008"/>
            <a:ext cx="1944216" cy="1754326"/>
          </a:xfrm>
          <a:prstGeom prst="rect">
            <a:avLst/>
          </a:prstGeom>
          <a:noFill/>
        </p:spPr>
        <p:txBody>
          <a:bodyPr wrap="square" rtlCol="0">
            <a:spAutoFit/>
          </a:bodyPr>
          <a:lstStyle/>
          <a:p>
            <a:pPr algn="ctr"/>
            <a:r>
              <a:rPr lang="en-US" b="1" dirty="0" smtClean="0">
                <a:latin typeface="Bradley Hand ITC" pitchFamily="66" charset="0"/>
              </a:rPr>
              <a:t>Refuse</a:t>
            </a:r>
            <a:endParaRPr lang="hy-AM" b="1" dirty="0" smtClean="0"/>
          </a:p>
          <a:p>
            <a:pPr algn="ctr"/>
            <a:r>
              <a:rPr lang="en-US" b="1" dirty="0" smtClean="0">
                <a:latin typeface="Bradley Hand ITC" pitchFamily="66" charset="0"/>
              </a:rPr>
              <a:t> Reduce</a:t>
            </a:r>
            <a:endParaRPr lang="hy-AM" b="1" dirty="0" smtClean="0"/>
          </a:p>
          <a:p>
            <a:pPr algn="ctr"/>
            <a:r>
              <a:rPr lang="en-US" b="1" dirty="0" smtClean="0">
                <a:latin typeface="Bradley Hand ITC" pitchFamily="66" charset="0"/>
              </a:rPr>
              <a:t> Reuse</a:t>
            </a:r>
            <a:endParaRPr lang="hy-AM" b="1" dirty="0" smtClean="0"/>
          </a:p>
          <a:p>
            <a:pPr algn="ctr"/>
            <a:r>
              <a:rPr lang="en-US" b="1" dirty="0" smtClean="0">
                <a:latin typeface="Bradley Hand ITC" pitchFamily="66" charset="0"/>
              </a:rPr>
              <a:t> Repair</a:t>
            </a:r>
            <a:endParaRPr lang="hy-AM" b="1" dirty="0" smtClean="0"/>
          </a:p>
          <a:p>
            <a:pPr algn="ctr"/>
            <a:r>
              <a:rPr lang="en-US" b="1" dirty="0" smtClean="0">
                <a:latin typeface="Bradley Hand ITC" pitchFamily="66" charset="0"/>
              </a:rPr>
              <a:t>Recycle</a:t>
            </a:r>
            <a:endParaRPr lang="ru-RU" b="1"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67744" y="404664"/>
            <a:ext cx="4523033" cy="610609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627784" y="750119"/>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627784" y="822127"/>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2627785" y="780599"/>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единительная линия 7"/>
          <p:cNvCxnSpPr/>
          <p:nvPr/>
        </p:nvCxnSpPr>
        <p:spPr>
          <a:xfrm>
            <a:off x="2663788" y="111015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2663788" y="132618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663788" y="161421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663788" y="190224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663788" y="219027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663788" y="247831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663788" y="276634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663788" y="305437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2663788" y="334240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663788" y="363043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663788" y="391847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2663788" y="420650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2663788" y="449453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2663788" y="478256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2663788" y="507059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663788" y="535863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2663788" y="564666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2663788" y="593469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71800" y="894135"/>
            <a:ext cx="3024336" cy="1384995"/>
          </a:xfrm>
          <a:prstGeom prst="rect">
            <a:avLst/>
          </a:prstGeom>
          <a:noFill/>
        </p:spPr>
        <p:txBody>
          <a:bodyPr wrap="square" rtlCol="0">
            <a:spAutoFit/>
          </a:bodyPr>
          <a:lstStyle/>
          <a:p>
            <a:pPr algn="ctr"/>
            <a:r>
              <a:rPr lang="et-EE" sz="2800" dirty="0" smtClean="0">
                <a:latin typeface="Lucida Handwriting" pitchFamily="66" charset="0"/>
              </a:rPr>
              <a:t>Actions or events during year</a:t>
            </a:r>
            <a:endParaRPr lang="ru-RU" sz="2800" dirty="0"/>
          </a:p>
        </p:txBody>
      </p:sp>
      <p:sp>
        <p:nvSpPr>
          <p:cNvPr id="27" name="TextBox 26"/>
          <p:cNvSpPr txBox="1"/>
          <p:nvPr/>
        </p:nvSpPr>
        <p:spPr>
          <a:xfrm>
            <a:off x="2627784" y="2276873"/>
            <a:ext cx="3816424" cy="4062651"/>
          </a:xfrm>
          <a:prstGeom prst="rect">
            <a:avLst/>
          </a:prstGeom>
          <a:noFill/>
        </p:spPr>
        <p:txBody>
          <a:bodyPr wrap="square" rtlCol="0">
            <a:spAutoFit/>
          </a:bodyPr>
          <a:lstStyle/>
          <a:p>
            <a:pPr fontAlgn="base"/>
            <a:r>
              <a:rPr lang="en-US" sz="1600" b="1" dirty="0" smtClean="0">
                <a:solidFill>
                  <a:schemeClr val="accent5">
                    <a:lumMod val="75000"/>
                  </a:schemeClr>
                </a:solidFill>
                <a:latin typeface="Bradley Hand ITC" pitchFamily="66" charset="0"/>
              </a:rPr>
              <a:t>Recycle Competition: </a:t>
            </a:r>
            <a:endParaRPr lang="ru-RU" sz="1600" b="1" dirty="0" smtClean="0">
              <a:solidFill>
                <a:schemeClr val="accent5">
                  <a:lumMod val="75000"/>
                </a:schemeClr>
              </a:solidFill>
            </a:endParaRPr>
          </a:p>
          <a:p>
            <a:pPr fontAlgn="base"/>
            <a:r>
              <a:rPr lang="en-US" sz="1600" dirty="0" smtClean="0">
                <a:solidFill>
                  <a:srgbClr val="F030B5"/>
                </a:solidFill>
                <a:latin typeface="Bradley Hand ITC" pitchFamily="66" charset="0"/>
              </a:rPr>
              <a:t>Many classrooms already have recycling barrels next to the trash can, but you can start a competition with your hall to see which class can save the most newspapers, soda cans, water bottles or any other recyclable item</a:t>
            </a:r>
            <a:r>
              <a:rPr lang="en-US" sz="1600" dirty="0" smtClean="0">
                <a:latin typeface="Bradley Hand ITC" pitchFamily="66" charset="0"/>
              </a:rPr>
              <a:t>.</a:t>
            </a:r>
            <a:endParaRPr lang="ru-RU" sz="1600" dirty="0" smtClean="0"/>
          </a:p>
          <a:p>
            <a:r>
              <a:rPr lang="en-US" sz="1600" b="1" dirty="0" smtClean="0">
                <a:solidFill>
                  <a:schemeClr val="accent5">
                    <a:lumMod val="75000"/>
                  </a:schemeClr>
                </a:solidFill>
                <a:latin typeface="Bradley Hand ITC" pitchFamily="66" charset="0"/>
              </a:rPr>
              <a:t>Organize a  swap party </a:t>
            </a:r>
            <a:r>
              <a:rPr lang="en-US" sz="1600" b="1" dirty="0" smtClean="0">
                <a:latin typeface="Bradley Hand ITC" pitchFamily="66" charset="0"/>
              </a:rPr>
              <a:t>! </a:t>
            </a:r>
            <a:r>
              <a:rPr lang="en-US" sz="1600" dirty="0" smtClean="0">
                <a:solidFill>
                  <a:srgbClr val="A60A79"/>
                </a:solidFill>
                <a:latin typeface="Bradley Hand ITC" pitchFamily="66" charset="0"/>
              </a:rPr>
              <a:t>This is a fantastic way of bringing new goodies into your life while at the same time cleaning out the old without costing you a thing! What sort of goodies are we talking about? You can swap clothes and shoes, tools, books, CD’s, DVD’s, toys, kitchen gear, or pots and pot plants. </a:t>
            </a:r>
            <a:endParaRPr lang="ru-RU" sz="1600" dirty="0" smtClean="0">
              <a:solidFill>
                <a:srgbClr val="A60A79"/>
              </a:solidFill>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23928" y="347241"/>
            <a:ext cx="4523033" cy="61060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Прямоугольник 77"/>
          <p:cNvSpPr/>
          <p:nvPr/>
        </p:nvSpPr>
        <p:spPr>
          <a:xfrm>
            <a:off x="4283968" y="692696"/>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Прямоугольник 76"/>
          <p:cNvSpPr/>
          <p:nvPr/>
        </p:nvSpPr>
        <p:spPr>
          <a:xfrm>
            <a:off x="4283968" y="764704"/>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4283969" y="723176"/>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a:off x="4283969" y="105273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4283969" y="12687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4283969" y="15567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4283969" y="18448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4283969" y="213285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4283969" y="24208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4283969" y="270892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4283969" y="299695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4283969" y="328498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4283969" y="357301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4283969" y="386104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4283969" y="414908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4283969" y="443711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4283969" y="47251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4283969" y="501317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4283969" y="530120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4283969" y="558924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4283969" y="587727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004049" y="836712"/>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66" name="TextBox 65"/>
          <p:cNvSpPr txBox="1"/>
          <p:nvPr/>
        </p:nvSpPr>
        <p:spPr>
          <a:xfrm>
            <a:off x="4499993" y="1556792"/>
            <a:ext cx="1944216" cy="400110"/>
          </a:xfrm>
          <a:prstGeom prst="rect">
            <a:avLst/>
          </a:prstGeom>
          <a:noFill/>
        </p:spPr>
        <p:txBody>
          <a:bodyPr wrap="square" rtlCol="0">
            <a:spAutoFit/>
          </a:bodyPr>
          <a:lstStyle/>
          <a:p>
            <a:r>
              <a:rPr lang="et-EE" sz="2000" b="1" dirty="0" smtClean="0">
                <a:solidFill>
                  <a:srgbClr val="FF0000"/>
                </a:solidFill>
                <a:latin typeface="Bradley Hand ITC" pitchFamily="66" charset="0"/>
              </a:rPr>
              <a:t>EVERY DAY</a:t>
            </a:r>
            <a:endParaRPr lang="ru-RU" sz="2000" b="1" dirty="0">
              <a:solidFill>
                <a:srgbClr val="FF0000"/>
              </a:solidFill>
            </a:endParaRPr>
          </a:p>
        </p:txBody>
      </p:sp>
      <p:sp>
        <p:nvSpPr>
          <p:cNvPr id="67" name="TextBox 66"/>
          <p:cNvSpPr txBox="1"/>
          <p:nvPr/>
        </p:nvSpPr>
        <p:spPr>
          <a:xfrm>
            <a:off x="4572001" y="2060848"/>
            <a:ext cx="3240360" cy="3970318"/>
          </a:xfrm>
          <a:prstGeom prst="rect">
            <a:avLst/>
          </a:prstGeom>
          <a:noFill/>
        </p:spPr>
        <p:txBody>
          <a:bodyPr wrap="square" rtlCol="0">
            <a:spAutoFit/>
          </a:bodyPr>
          <a:lstStyle/>
          <a:p>
            <a:r>
              <a:rPr lang="en-US" b="1" dirty="0" smtClean="0">
                <a:latin typeface="Bradley Hand ITC" pitchFamily="66" charset="0"/>
              </a:rPr>
              <a:t>1.Encourage and enable recycling and composting</a:t>
            </a:r>
            <a:endParaRPr lang="et-EE" b="1" dirty="0" smtClean="0">
              <a:latin typeface="Bradley Hand ITC" pitchFamily="66" charset="0"/>
            </a:endParaRPr>
          </a:p>
          <a:p>
            <a:r>
              <a:rPr lang="en-US" dirty="0" smtClean="0">
                <a:latin typeface="Bradley Hand ITC" pitchFamily="66" charset="0"/>
              </a:rPr>
              <a:t>If space allows, composting bins are also great additions to a school. Food scraps can be composted and returned to the soil while students are taught about the process.</a:t>
            </a:r>
            <a:endParaRPr lang="ru-RU" dirty="0" smtClean="0"/>
          </a:p>
          <a:p>
            <a:r>
              <a:rPr lang="en-US" dirty="0" smtClean="0">
                <a:latin typeface="Bradley Hand ITC" pitchFamily="66" charset="0"/>
              </a:rPr>
              <a:t>It is important to have easy to understand signage on all bins to help students use them the right way. Include </a:t>
            </a:r>
            <a:r>
              <a:rPr lang="en-US" dirty="0" err="1" smtClean="0">
                <a:latin typeface="Bradley Hand ITC" pitchFamily="66" charset="0"/>
              </a:rPr>
              <a:t>colourful</a:t>
            </a:r>
            <a:r>
              <a:rPr lang="en-US" dirty="0" smtClean="0">
                <a:latin typeface="Bradley Hand ITC" pitchFamily="66" charset="0"/>
              </a:rPr>
              <a:t> pictures and diagrams as well as words</a:t>
            </a:r>
            <a:endParaRPr lang="ru-RU" dirty="0"/>
          </a:p>
        </p:txBody>
      </p:sp>
      <p:grpSp>
        <p:nvGrpSpPr>
          <p:cNvPr id="68" name="Группа 67"/>
          <p:cNvGrpSpPr/>
          <p:nvPr/>
        </p:nvGrpSpPr>
        <p:grpSpPr>
          <a:xfrm>
            <a:off x="539552" y="0"/>
            <a:ext cx="3398713" cy="3498675"/>
            <a:chOff x="1547664" y="980728"/>
            <a:chExt cx="2448272" cy="2520280"/>
          </a:xfrm>
        </p:grpSpPr>
        <p:sp>
          <p:nvSpPr>
            <p:cNvPr id="69" name="Прямоугольник с одним вырезанным скругленным углом 68"/>
            <p:cNvSpPr/>
            <p:nvPr/>
          </p:nvSpPr>
          <p:spPr>
            <a:xfrm rot="10800000">
              <a:off x="2051720" y="1484784"/>
              <a:ext cx="1944216" cy="2016224"/>
            </a:xfrm>
            <a:prstGeom prst="snipRoundRect">
              <a:avLst>
                <a:gd name="adj1" fmla="val 16667"/>
                <a:gd name="adj2" fmla="val 0"/>
              </a:avLst>
            </a:prstGeom>
            <a:solidFill>
              <a:schemeClr val="tx1">
                <a:alpha val="16000"/>
              </a:schemeClr>
            </a:solidFill>
            <a:ln>
              <a:noFill/>
            </a:ln>
            <a:effectLst>
              <a:outerShdw algn="ctr" rotWithShape="0">
                <a:srgbClr val="000000">
                  <a:alpha val="43137"/>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Прямоугольник с одним вырезанным скругленным углом 69"/>
            <p:cNvSpPr/>
            <p:nvPr/>
          </p:nvSpPr>
          <p:spPr>
            <a:xfrm rot="10800000">
              <a:off x="1547664" y="1412776"/>
              <a:ext cx="2016224" cy="1872208"/>
            </a:xfrm>
            <a:prstGeom prst="snipRoundRect">
              <a:avLst>
                <a:gd name="adj1" fmla="val 16667"/>
                <a:gd name="adj2"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Полилиния 70"/>
            <p:cNvSpPr/>
            <p:nvPr/>
          </p:nvSpPr>
          <p:spPr>
            <a:xfrm flipH="1">
              <a:off x="2391439" y="2852936"/>
              <a:ext cx="1198951" cy="552216"/>
            </a:xfrm>
            <a:custGeom>
              <a:avLst/>
              <a:gdLst>
                <a:gd name="connsiteX0" fmla="*/ 0 w 1008112"/>
                <a:gd name="connsiteY0" fmla="*/ 504056 h 504056"/>
                <a:gd name="connsiteX1" fmla="*/ 0 w 1008112"/>
                <a:gd name="connsiteY1" fmla="*/ 0 h 504056"/>
                <a:gd name="connsiteX2" fmla="*/ 1008112 w 1008112"/>
                <a:gd name="connsiteY2" fmla="*/ 504056 h 504056"/>
                <a:gd name="connsiteX3" fmla="*/ 0 w 1008112"/>
                <a:gd name="connsiteY3" fmla="*/ 504056 h 504056"/>
                <a:gd name="connsiteX0" fmla="*/ 0 w 1080120"/>
                <a:gd name="connsiteY0" fmla="*/ 504056 h 576064"/>
                <a:gd name="connsiteX1" fmla="*/ 0 w 1080120"/>
                <a:gd name="connsiteY1" fmla="*/ 0 h 576064"/>
                <a:gd name="connsiteX2" fmla="*/ 1080120 w 1080120"/>
                <a:gd name="connsiteY2" fmla="*/ 576064 h 576064"/>
                <a:gd name="connsiteX3" fmla="*/ 0 w 1080120"/>
                <a:gd name="connsiteY3" fmla="*/ 504056 h 576064"/>
                <a:gd name="connsiteX0" fmla="*/ 0 w 1224136"/>
                <a:gd name="connsiteY0" fmla="*/ 72008 h 576064"/>
                <a:gd name="connsiteX1" fmla="*/ 144016 w 1224136"/>
                <a:gd name="connsiteY1" fmla="*/ 0 h 576064"/>
                <a:gd name="connsiteX2" fmla="*/ 1224136 w 1224136"/>
                <a:gd name="connsiteY2" fmla="*/ 576064 h 576064"/>
                <a:gd name="connsiteX3" fmla="*/ 0 w 1224136"/>
                <a:gd name="connsiteY3" fmla="*/ 72008 h 576064"/>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57590"/>
                <a:gd name="connsiteY0" fmla="*/ 79791 h 919506"/>
                <a:gd name="connsiteX1" fmla="*/ 177470 w 1257590"/>
                <a:gd name="connsiteY1" fmla="*/ 0 h 919506"/>
                <a:gd name="connsiteX2" fmla="*/ 1257590 w 1257590"/>
                <a:gd name="connsiteY2" fmla="*/ 576064 h 919506"/>
                <a:gd name="connsiteX3" fmla="*/ 56755 w 1257590"/>
                <a:gd name="connsiteY3" fmla="*/ 79791 h 919506"/>
                <a:gd name="connsiteX0" fmla="*/ 56755 w 1337648"/>
                <a:gd name="connsiteY0" fmla="*/ 79791 h 919506"/>
                <a:gd name="connsiteX1" fmla="*/ 257528 w 1337648"/>
                <a:gd name="connsiteY1" fmla="*/ 0 h 919506"/>
                <a:gd name="connsiteX2" fmla="*/ 1337648 w 1337648"/>
                <a:gd name="connsiteY2" fmla="*/ 576064 h 919506"/>
                <a:gd name="connsiteX3" fmla="*/ 56755 w 1337648"/>
                <a:gd name="connsiteY3" fmla="*/ 79791 h 919506"/>
                <a:gd name="connsiteX0" fmla="*/ 56755 w 1337648"/>
                <a:gd name="connsiteY0" fmla="*/ 40388 h 880103"/>
                <a:gd name="connsiteX1" fmla="*/ 387427 w 1337648"/>
                <a:gd name="connsiteY1" fmla="*/ 0 h 880103"/>
                <a:gd name="connsiteX2" fmla="*/ 1337648 w 1337648"/>
                <a:gd name="connsiteY2" fmla="*/ 536661 h 880103"/>
                <a:gd name="connsiteX3" fmla="*/ 56755 w 1337648"/>
                <a:gd name="connsiteY3" fmla="*/ 40388 h 880103"/>
                <a:gd name="connsiteX0" fmla="*/ 47483 w 1328376"/>
                <a:gd name="connsiteY0" fmla="*/ 40388 h 781457"/>
                <a:gd name="connsiteX1" fmla="*/ 378155 w 1328376"/>
                <a:gd name="connsiteY1" fmla="*/ 0 h 781457"/>
                <a:gd name="connsiteX2" fmla="*/ 1328376 w 1328376"/>
                <a:gd name="connsiteY2" fmla="*/ 536661 h 781457"/>
                <a:gd name="connsiteX3" fmla="*/ 47483 w 1328376"/>
                <a:gd name="connsiteY3" fmla="*/ 40388 h 781457"/>
                <a:gd name="connsiteX0" fmla="*/ 60820 w 1341713"/>
                <a:gd name="connsiteY0" fmla="*/ 40388 h 797360"/>
                <a:gd name="connsiteX1" fmla="*/ 391492 w 1341713"/>
                <a:gd name="connsiteY1" fmla="*/ 0 h 797360"/>
                <a:gd name="connsiteX2" fmla="*/ 1341713 w 1341713"/>
                <a:gd name="connsiteY2" fmla="*/ 536661 h 797360"/>
                <a:gd name="connsiteX3" fmla="*/ 60820 w 1341713"/>
                <a:gd name="connsiteY3" fmla="*/ 40388 h 797360"/>
                <a:gd name="connsiteX0" fmla="*/ 116012 w 1396905"/>
                <a:gd name="connsiteY0" fmla="*/ 40388 h 837610"/>
                <a:gd name="connsiteX1" fmla="*/ 446684 w 1396905"/>
                <a:gd name="connsiteY1" fmla="*/ 0 h 837610"/>
                <a:gd name="connsiteX2" fmla="*/ 1396905 w 1396905"/>
                <a:gd name="connsiteY2" fmla="*/ 536661 h 837610"/>
                <a:gd name="connsiteX3" fmla="*/ 116012 w 1396905"/>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61073 w 1364557"/>
                <a:gd name="connsiteY0" fmla="*/ 40388 h 706174"/>
                <a:gd name="connsiteX1" fmla="*/ 391745 w 1364557"/>
                <a:gd name="connsiteY1" fmla="*/ 0 h 706174"/>
                <a:gd name="connsiteX2" fmla="*/ 1364557 w 1364557"/>
                <a:gd name="connsiteY2" fmla="*/ 516959 h 706174"/>
                <a:gd name="connsiteX3" fmla="*/ 61073 w 1364557"/>
                <a:gd name="connsiteY3" fmla="*/ 40388 h 70617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2298573"/>
                <a:gd name="connsiteY0" fmla="*/ 40388 h 824384"/>
                <a:gd name="connsiteX1" fmla="*/ 483648 w 2298573"/>
                <a:gd name="connsiteY1" fmla="*/ 0 h 824384"/>
                <a:gd name="connsiteX2" fmla="*/ 1456460 w 2298573"/>
                <a:gd name="connsiteY2" fmla="*/ 516959 h 824384"/>
                <a:gd name="connsiteX3" fmla="*/ 152976 w 2298573"/>
                <a:gd name="connsiteY3" fmla="*/ 40388 h 824384"/>
                <a:gd name="connsiteX0" fmla="*/ 277778 w 2423375"/>
                <a:gd name="connsiteY0" fmla="*/ 40388 h 981013"/>
                <a:gd name="connsiteX1" fmla="*/ 608450 w 2423375"/>
                <a:gd name="connsiteY1" fmla="*/ 0 h 981013"/>
                <a:gd name="connsiteX2" fmla="*/ 1581262 w 2423375"/>
                <a:gd name="connsiteY2" fmla="*/ 516959 h 981013"/>
                <a:gd name="connsiteX3" fmla="*/ 277778 w 2423375"/>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09569 w 1513053"/>
                <a:gd name="connsiteY0" fmla="*/ 40388 h 785690"/>
                <a:gd name="connsiteX1" fmla="*/ 540241 w 1513053"/>
                <a:gd name="connsiteY1" fmla="*/ 0 h 785690"/>
                <a:gd name="connsiteX2" fmla="*/ 1513053 w 1513053"/>
                <a:gd name="connsiteY2" fmla="*/ 516959 h 785690"/>
                <a:gd name="connsiteX3" fmla="*/ 209569 w 1513053"/>
                <a:gd name="connsiteY3" fmla="*/ 40388 h 785690"/>
                <a:gd name="connsiteX0" fmla="*/ 135712 w 1439196"/>
                <a:gd name="connsiteY0" fmla="*/ 40388 h 756561"/>
                <a:gd name="connsiteX1" fmla="*/ 466384 w 1439196"/>
                <a:gd name="connsiteY1" fmla="*/ 0 h 756561"/>
                <a:gd name="connsiteX2" fmla="*/ 1439196 w 1439196"/>
                <a:gd name="connsiteY2" fmla="*/ 516959 h 756561"/>
                <a:gd name="connsiteX3" fmla="*/ 135712 w 1439196"/>
                <a:gd name="connsiteY3" fmla="*/ 40388 h 756561"/>
                <a:gd name="connsiteX0" fmla="*/ 108025 w 1411509"/>
                <a:gd name="connsiteY0" fmla="*/ 40388 h 665512"/>
                <a:gd name="connsiteX1" fmla="*/ 438697 w 1411509"/>
                <a:gd name="connsiteY1" fmla="*/ 0 h 665512"/>
                <a:gd name="connsiteX2" fmla="*/ 1411509 w 1411509"/>
                <a:gd name="connsiteY2" fmla="*/ 516959 h 665512"/>
                <a:gd name="connsiteX3" fmla="*/ 108025 w 1411509"/>
                <a:gd name="connsiteY3" fmla="*/ 40388 h 665512"/>
                <a:gd name="connsiteX0" fmla="*/ 143450 w 1446934"/>
                <a:gd name="connsiteY0" fmla="*/ 40388 h 693657"/>
                <a:gd name="connsiteX1" fmla="*/ 474122 w 1446934"/>
                <a:gd name="connsiteY1" fmla="*/ 0 h 693657"/>
                <a:gd name="connsiteX2" fmla="*/ 1446934 w 1446934"/>
                <a:gd name="connsiteY2" fmla="*/ 516959 h 693657"/>
                <a:gd name="connsiteX3" fmla="*/ 143450 w 1446934"/>
                <a:gd name="connsiteY3" fmla="*/ 40388 h 693657"/>
                <a:gd name="connsiteX0" fmla="*/ 143450 w 1446934"/>
                <a:gd name="connsiteY0" fmla="*/ 159582 h 812851"/>
                <a:gd name="connsiteX1" fmla="*/ 383618 w 1446934"/>
                <a:gd name="connsiteY1" fmla="*/ 0 h 812851"/>
                <a:gd name="connsiteX2" fmla="*/ 1446934 w 1446934"/>
                <a:gd name="connsiteY2" fmla="*/ 636153 h 812851"/>
                <a:gd name="connsiteX3" fmla="*/ 143450 w 1446934"/>
                <a:gd name="connsiteY3" fmla="*/ 159582 h 812851"/>
                <a:gd name="connsiteX0" fmla="*/ 143450 w 1446934"/>
                <a:gd name="connsiteY0" fmla="*/ 47001 h 700270"/>
                <a:gd name="connsiteX1" fmla="*/ 338436 w 1446934"/>
                <a:gd name="connsiteY1" fmla="*/ 0 h 700270"/>
                <a:gd name="connsiteX2" fmla="*/ 1446934 w 1446934"/>
                <a:gd name="connsiteY2" fmla="*/ 523572 h 700270"/>
                <a:gd name="connsiteX3" fmla="*/ 143450 w 1446934"/>
                <a:gd name="connsiteY3" fmla="*/ 47001 h 700270"/>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25399 w 1328883"/>
                <a:gd name="connsiteY0" fmla="*/ 0 h 619495"/>
                <a:gd name="connsiteX1" fmla="*/ 276862 w 1328883"/>
                <a:gd name="connsiteY1" fmla="*/ 20548 h 619495"/>
                <a:gd name="connsiteX2" fmla="*/ 1328883 w 1328883"/>
                <a:gd name="connsiteY2" fmla="*/ 476571 h 619495"/>
                <a:gd name="connsiteX3" fmla="*/ 25399 w 1328883"/>
                <a:gd name="connsiteY3" fmla="*/ 0 h 619495"/>
                <a:gd name="connsiteX0" fmla="*/ 78755 w 1382239"/>
                <a:gd name="connsiteY0" fmla="*/ 0 h 658898"/>
                <a:gd name="connsiteX1" fmla="*/ 330218 w 1382239"/>
                <a:gd name="connsiteY1" fmla="*/ 20548 h 658898"/>
                <a:gd name="connsiteX2" fmla="*/ 1382239 w 1382239"/>
                <a:gd name="connsiteY2" fmla="*/ 476571 h 658898"/>
                <a:gd name="connsiteX3" fmla="*/ 78755 w 1382239"/>
                <a:gd name="connsiteY3" fmla="*/ 0 h 658898"/>
                <a:gd name="connsiteX0" fmla="*/ 78755 w 1382239"/>
                <a:gd name="connsiteY0" fmla="*/ 159584 h 818482"/>
                <a:gd name="connsiteX1" fmla="*/ 238866 w 1382239"/>
                <a:gd name="connsiteY1" fmla="*/ 0 h 818482"/>
                <a:gd name="connsiteX2" fmla="*/ 1382239 w 1382239"/>
                <a:gd name="connsiteY2" fmla="*/ 636155 h 818482"/>
                <a:gd name="connsiteX3" fmla="*/ 78755 w 1382239"/>
                <a:gd name="connsiteY3" fmla="*/ 159584 h 818482"/>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23816 w 1332948"/>
                <a:gd name="connsiteY0" fmla="*/ 90067 h 611900"/>
                <a:gd name="connsiteX1" fmla="*/ 349687 w 1332948"/>
                <a:gd name="connsiteY1" fmla="*/ 0 h 611900"/>
                <a:gd name="connsiteX2" fmla="*/ 1332948 w 1332948"/>
                <a:gd name="connsiteY2" fmla="*/ 476573 h 611900"/>
                <a:gd name="connsiteX3" fmla="*/ 23816 w 1332948"/>
                <a:gd name="connsiteY3" fmla="*/ 90067 h 611900"/>
              </a:gdLst>
              <a:ahLst/>
              <a:cxnLst>
                <a:cxn ang="0">
                  <a:pos x="connsiteX0" y="connsiteY0"/>
                </a:cxn>
                <a:cxn ang="0">
                  <a:pos x="connsiteX1" y="connsiteY1"/>
                </a:cxn>
                <a:cxn ang="0">
                  <a:pos x="connsiteX2" y="connsiteY2"/>
                </a:cxn>
                <a:cxn ang="0">
                  <a:pos x="connsiteX3" y="connsiteY3"/>
                </a:cxn>
              </a:cxnLst>
              <a:rect l="l" t="t" r="r" b="b"/>
              <a:pathLst>
                <a:path w="1332948" h="611900">
                  <a:moveTo>
                    <a:pt x="23816" y="90067"/>
                  </a:moveTo>
                  <a:cubicBezTo>
                    <a:pt x="179352" y="197698"/>
                    <a:pt x="306864" y="202384"/>
                    <a:pt x="349687" y="0"/>
                  </a:cubicBezTo>
                  <a:lnTo>
                    <a:pt x="1332948" y="476573"/>
                  </a:lnTo>
                  <a:cubicBezTo>
                    <a:pt x="689632" y="459974"/>
                    <a:pt x="0" y="611900"/>
                    <a:pt x="23816" y="90067"/>
                  </a:cubicBezTo>
                  <a:close/>
                </a:path>
              </a:pathLst>
            </a:custGeom>
            <a:solidFill>
              <a:srgbClr val="0070C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Прямоугольник 71"/>
            <p:cNvSpPr/>
            <p:nvPr/>
          </p:nvSpPr>
          <p:spPr>
            <a:xfrm rot="1744213">
              <a:off x="2573764" y="1241649"/>
              <a:ext cx="45719" cy="41964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Овал 72"/>
            <p:cNvSpPr/>
            <p:nvPr/>
          </p:nvSpPr>
          <p:spPr>
            <a:xfrm>
              <a:off x="2483768" y="1196752"/>
              <a:ext cx="288032" cy="28803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Полилиния 73"/>
            <p:cNvSpPr/>
            <p:nvPr/>
          </p:nvSpPr>
          <p:spPr>
            <a:xfrm rot="1224573">
              <a:off x="2601249" y="1035455"/>
              <a:ext cx="153503" cy="287574"/>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Овал 74"/>
            <p:cNvSpPr/>
            <p:nvPr/>
          </p:nvSpPr>
          <p:spPr>
            <a:xfrm>
              <a:off x="2627785" y="980728"/>
              <a:ext cx="166081" cy="16608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TextBox 75"/>
            <p:cNvSpPr txBox="1"/>
            <p:nvPr/>
          </p:nvSpPr>
          <p:spPr>
            <a:xfrm>
              <a:off x="1755149" y="1739069"/>
              <a:ext cx="1584176" cy="1396758"/>
            </a:xfrm>
            <a:prstGeom prst="rect">
              <a:avLst/>
            </a:prstGeom>
            <a:noFill/>
          </p:spPr>
          <p:txBody>
            <a:bodyPr wrap="square" rtlCol="0">
              <a:spAutoFit/>
            </a:bodyPr>
            <a:lstStyle/>
            <a:p>
              <a:r>
                <a:rPr lang="en-US" sz="2000" b="1" dirty="0" smtClean="0">
                  <a:latin typeface="Bradley Hand ITC" pitchFamily="66" charset="0"/>
                </a:rPr>
                <a:t>Sort your rubbish and place recycling bins in the schools playground also</a:t>
              </a:r>
              <a:endParaRPr lang="ru-RU" sz="2000" b="1" dirty="0" smtClean="0"/>
            </a:p>
            <a:p>
              <a:endParaRPr lang="ru-RU" sz="200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23928" y="347241"/>
            <a:ext cx="4523033" cy="61060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4283968" y="692696"/>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283968" y="764704"/>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283969" y="723176"/>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единительная линия 7"/>
          <p:cNvCxnSpPr/>
          <p:nvPr/>
        </p:nvCxnSpPr>
        <p:spPr>
          <a:xfrm>
            <a:off x="4319972" y="105273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4319972" y="12687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4319972" y="15567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4319972" y="18448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319972" y="213285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319972" y="24208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319972" y="270892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319972" y="299695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4319972" y="328498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319972" y="357301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319972" y="386104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319972" y="414908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4319972" y="443711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4319972" y="47251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4319972" y="501317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4319972" y="530120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4319972" y="558924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4319972" y="587727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16016" y="836712"/>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27" name="TextBox 26"/>
          <p:cNvSpPr txBox="1"/>
          <p:nvPr/>
        </p:nvSpPr>
        <p:spPr>
          <a:xfrm>
            <a:off x="5220072" y="1556792"/>
            <a:ext cx="1944216" cy="400110"/>
          </a:xfrm>
          <a:prstGeom prst="rect">
            <a:avLst/>
          </a:prstGeom>
          <a:noFill/>
        </p:spPr>
        <p:txBody>
          <a:bodyPr wrap="square" rtlCol="0">
            <a:spAutoFit/>
          </a:bodyPr>
          <a:lstStyle/>
          <a:p>
            <a:r>
              <a:rPr lang="et-EE" sz="2000" b="1" dirty="0" smtClean="0">
                <a:solidFill>
                  <a:srgbClr val="FF0000"/>
                </a:solidFill>
                <a:latin typeface="Bradley Hand ITC" pitchFamily="66" charset="0"/>
              </a:rPr>
              <a:t>EVERY DAY</a:t>
            </a:r>
            <a:endParaRPr lang="ru-RU" sz="2000" b="1" dirty="0">
              <a:solidFill>
                <a:srgbClr val="FF0000"/>
              </a:solidFill>
            </a:endParaRPr>
          </a:p>
        </p:txBody>
      </p:sp>
      <p:sp>
        <p:nvSpPr>
          <p:cNvPr id="28" name="TextBox 27"/>
          <p:cNvSpPr txBox="1"/>
          <p:nvPr/>
        </p:nvSpPr>
        <p:spPr>
          <a:xfrm>
            <a:off x="4572000" y="2060848"/>
            <a:ext cx="3240360" cy="3693319"/>
          </a:xfrm>
          <a:prstGeom prst="rect">
            <a:avLst/>
          </a:prstGeom>
          <a:noFill/>
        </p:spPr>
        <p:txBody>
          <a:bodyPr wrap="square" rtlCol="0">
            <a:spAutoFit/>
          </a:bodyPr>
          <a:lstStyle/>
          <a:p>
            <a:r>
              <a:rPr lang="en-US" b="1" dirty="0" smtClean="0">
                <a:latin typeface="Bradley Hand ITC" pitchFamily="66" charset="0"/>
              </a:rPr>
              <a:t>2.Be energy efficient</a:t>
            </a:r>
            <a:endParaRPr lang="ru-RU" b="1" dirty="0" smtClean="0"/>
          </a:p>
          <a:p>
            <a:r>
              <a:rPr lang="en-US" dirty="0" smtClean="0">
                <a:latin typeface="Bradley Hand ITC" pitchFamily="66" charset="0"/>
              </a:rPr>
              <a:t>Turn off lights and shut down computers at the end of the day. Keep doors shut to stop heat escaping and don’t block heaters. Check the energy consumption of your appliances and make it a major consideration when buying new ones. For environmentally-friendly classrooms, make sure they are well insulated and use sustainable materials.</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71800" y="419249"/>
            <a:ext cx="4523033" cy="61060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131840" y="764704"/>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131840" y="836712"/>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131841" y="795184"/>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единительная линия 7"/>
          <p:cNvCxnSpPr/>
          <p:nvPr/>
        </p:nvCxnSpPr>
        <p:spPr>
          <a:xfrm>
            <a:off x="3167844" y="11247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3167844" y="134076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3167844" y="162880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3167844" y="191683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167844" y="220486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3167844" y="249289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3167844" y="278092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3167844" y="30689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3167844" y="33569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3167844" y="36450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3167844" y="393305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3167844" y="42210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3167844" y="450912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3167844" y="479715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3167844" y="508518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3167844" y="537321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3167844" y="566124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3167844" y="594928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63888" y="908720"/>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27" name="TextBox 26"/>
          <p:cNvSpPr txBox="1"/>
          <p:nvPr/>
        </p:nvSpPr>
        <p:spPr>
          <a:xfrm>
            <a:off x="4067944" y="1628800"/>
            <a:ext cx="1944216" cy="400110"/>
          </a:xfrm>
          <a:prstGeom prst="rect">
            <a:avLst/>
          </a:prstGeom>
          <a:noFill/>
        </p:spPr>
        <p:txBody>
          <a:bodyPr wrap="square" rtlCol="0">
            <a:spAutoFit/>
          </a:bodyPr>
          <a:lstStyle/>
          <a:p>
            <a:r>
              <a:rPr lang="et-EE" sz="2000" b="1" dirty="0" smtClean="0">
                <a:solidFill>
                  <a:srgbClr val="FF0000"/>
                </a:solidFill>
                <a:latin typeface="Bradley Hand ITC" pitchFamily="66" charset="0"/>
              </a:rPr>
              <a:t>EVERY DAY</a:t>
            </a:r>
            <a:endParaRPr lang="ru-RU" sz="2000" b="1" dirty="0">
              <a:solidFill>
                <a:srgbClr val="FF0000"/>
              </a:solidFill>
            </a:endParaRPr>
          </a:p>
        </p:txBody>
      </p:sp>
      <p:sp>
        <p:nvSpPr>
          <p:cNvPr id="28" name="TextBox 27"/>
          <p:cNvSpPr txBox="1"/>
          <p:nvPr/>
        </p:nvSpPr>
        <p:spPr>
          <a:xfrm>
            <a:off x="3419872" y="2132856"/>
            <a:ext cx="3240360" cy="3970318"/>
          </a:xfrm>
          <a:prstGeom prst="rect">
            <a:avLst/>
          </a:prstGeom>
          <a:noFill/>
        </p:spPr>
        <p:txBody>
          <a:bodyPr wrap="square" rtlCol="0">
            <a:spAutoFit/>
          </a:bodyPr>
          <a:lstStyle/>
          <a:p>
            <a:pPr fontAlgn="base"/>
            <a:r>
              <a:rPr lang="en-US" b="1" dirty="0" smtClean="0">
                <a:latin typeface="Bradley Hand ITC" pitchFamily="66" charset="0"/>
              </a:rPr>
              <a:t>3.Make Sure That Things Are Switched Off</a:t>
            </a:r>
            <a:endParaRPr lang="ru-RU" dirty="0" smtClean="0"/>
          </a:p>
          <a:p>
            <a:pPr fontAlgn="base"/>
            <a:r>
              <a:rPr lang="en-US" dirty="0" smtClean="0">
                <a:latin typeface="Bradley Hand ITC" pitchFamily="66" charset="0"/>
              </a:rPr>
              <a:t>A fun idea is to make a checklist of good energy saving habits such as, ‘turning off lights when you leave the room’. The students  can tick things off the list as they get into the habit of doing them, and then be rewarded when they finish the checklist. Get creative and make posters to remind people to turn off lights</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Прямоугольник 95"/>
          <p:cNvSpPr/>
          <p:nvPr/>
        </p:nvSpPr>
        <p:spPr>
          <a:xfrm>
            <a:off x="4427984" y="404664"/>
            <a:ext cx="4536504" cy="6120680"/>
          </a:xfrm>
          <a:prstGeom prst="rect">
            <a:avLst/>
          </a:prstGeom>
          <a:solidFill>
            <a:schemeClr val="tx1">
              <a:alpha val="51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8" name="Группа 37"/>
          <p:cNvGrpSpPr/>
          <p:nvPr/>
        </p:nvGrpSpPr>
        <p:grpSpPr>
          <a:xfrm>
            <a:off x="539552" y="0"/>
            <a:ext cx="3398713" cy="3498675"/>
            <a:chOff x="1547664" y="980728"/>
            <a:chExt cx="2448272" cy="2520280"/>
          </a:xfrm>
        </p:grpSpPr>
        <p:sp>
          <p:nvSpPr>
            <p:cNvPr id="39" name="Прямоугольник с одним вырезанным скругленным углом 38"/>
            <p:cNvSpPr/>
            <p:nvPr/>
          </p:nvSpPr>
          <p:spPr>
            <a:xfrm rot="10800000">
              <a:off x="2051720" y="1484784"/>
              <a:ext cx="1944216" cy="2016224"/>
            </a:xfrm>
            <a:prstGeom prst="snipRoundRect">
              <a:avLst>
                <a:gd name="adj1" fmla="val 16667"/>
                <a:gd name="adj2" fmla="val 0"/>
              </a:avLst>
            </a:prstGeom>
            <a:solidFill>
              <a:schemeClr val="tx1">
                <a:alpha val="16000"/>
              </a:schemeClr>
            </a:solidFill>
            <a:ln>
              <a:noFill/>
            </a:ln>
            <a:effectLst>
              <a:outerShdw algn="ctr" rotWithShape="0">
                <a:srgbClr val="000000">
                  <a:alpha val="43137"/>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Прямоугольник с одним вырезанным скругленным углом 39"/>
            <p:cNvSpPr/>
            <p:nvPr/>
          </p:nvSpPr>
          <p:spPr>
            <a:xfrm rot="10800000">
              <a:off x="1547664" y="1412776"/>
              <a:ext cx="2016224" cy="1872208"/>
            </a:xfrm>
            <a:prstGeom prst="snipRoundRect">
              <a:avLst>
                <a:gd name="adj1" fmla="val 16667"/>
                <a:gd name="adj2"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олилиния 40"/>
            <p:cNvSpPr/>
            <p:nvPr/>
          </p:nvSpPr>
          <p:spPr>
            <a:xfrm flipH="1">
              <a:off x="2391439" y="2852936"/>
              <a:ext cx="1198951" cy="552216"/>
            </a:xfrm>
            <a:custGeom>
              <a:avLst/>
              <a:gdLst>
                <a:gd name="connsiteX0" fmla="*/ 0 w 1008112"/>
                <a:gd name="connsiteY0" fmla="*/ 504056 h 504056"/>
                <a:gd name="connsiteX1" fmla="*/ 0 w 1008112"/>
                <a:gd name="connsiteY1" fmla="*/ 0 h 504056"/>
                <a:gd name="connsiteX2" fmla="*/ 1008112 w 1008112"/>
                <a:gd name="connsiteY2" fmla="*/ 504056 h 504056"/>
                <a:gd name="connsiteX3" fmla="*/ 0 w 1008112"/>
                <a:gd name="connsiteY3" fmla="*/ 504056 h 504056"/>
                <a:gd name="connsiteX0" fmla="*/ 0 w 1080120"/>
                <a:gd name="connsiteY0" fmla="*/ 504056 h 576064"/>
                <a:gd name="connsiteX1" fmla="*/ 0 w 1080120"/>
                <a:gd name="connsiteY1" fmla="*/ 0 h 576064"/>
                <a:gd name="connsiteX2" fmla="*/ 1080120 w 1080120"/>
                <a:gd name="connsiteY2" fmla="*/ 576064 h 576064"/>
                <a:gd name="connsiteX3" fmla="*/ 0 w 1080120"/>
                <a:gd name="connsiteY3" fmla="*/ 504056 h 576064"/>
                <a:gd name="connsiteX0" fmla="*/ 0 w 1224136"/>
                <a:gd name="connsiteY0" fmla="*/ 72008 h 576064"/>
                <a:gd name="connsiteX1" fmla="*/ 144016 w 1224136"/>
                <a:gd name="connsiteY1" fmla="*/ 0 h 576064"/>
                <a:gd name="connsiteX2" fmla="*/ 1224136 w 1224136"/>
                <a:gd name="connsiteY2" fmla="*/ 576064 h 576064"/>
                <a:gd name="connsiteX3" fmla="*/ 0 w 1224136"/>
                <a:gd name="connsiteY3" fmla="*/ 72008 h 576064"/>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57590"/>
                <a:gd name="connsiteY0" fmla="*/ 79791 h 919506"/>
                <a:gd name="connsiteX1" fmla="*/ 177470 w 1257590"/>
                <a:gd name="connsiteY1" fmla="*/ 0 h 919506"/>
                <a:gd name="connsiteX2" fmla="*/ 1257590 w 1257590"/>
                <a:gd name="connsiteY2" fmla="*/ 576064 h 919506"/>
                <a:gd name="connsiteX3" fmla="*/ 56755 w 1257590"/>
                <a:gd name="connsiteY3" fmla="*/ 79791 h 919506"/>
                <a:gd name="connsiteX0" fmla="*/ 56755 w 1337648"/>
                <a:gd name="connsiteY0" fmla="*/ 79791 h 919506"/>
                <a:gd name="connsiteX1" fmla="*/ 257528 w 1337648"/>
                <a:gd name="connsiteY1" fmla="*/ 0 h 919506"/>
                <a:gd name="connsiteX2" fmla="*/ 1337648 w 1337648"/>
                <a:gd name="connsiteY2" fmla="*/ 576064 h 919506"/>
                <a:gd name="connsiteX3" fmla="*/ 56755 w 1337648"/>
                <a:gd name="connsiteY3" fmla="*/ 79791 h 919506"/>
                <a:gd name="connsiteX0" fmla="*/ 56755 w 1337648"/>
                <a:gd name="connsiteY0" fmla="*/ 40388 h 880103"/>
                <a:gd name="connsiteX1" fmla="*/ 387427 w 1337648"/>
                <a:gd name="connsiteY1" fmla="*/ 0 h 880103"/>
                <a:gd name="connsiteX2" fmla="*/ 1337648 w 1337648"/>
                <a:gd name="connsiteY2" fmla="*/ 536661 h 880103"/>
                <a:gd name="connsiteX3" fmla="*/ 56755 w 1337648"/>
                <a:gd name="connsiteY3" fmla="*/ 40388 h 880103"/>
                <a:gd name="connsiteX0" fmla="*/ 47483 w 1328376"/>
                <a:gd name="connsiteY0" fmla="*/ 40388 h 781457"/>
                <a:gd name="connsiteX1" fmla="*/ 378155 w 1328376"/>
                <a:gd name="connsiteY1" fmla="*/ 0 h 781457"/>
                <a:gd name="connsiteX2" fmla="*/ 1328376 w 1328376"/>
                <a:gd name="connsiteY2" fmla="*/ 536661 h 781457"/>
                <a:gd name="connsiteX3" fmla="*/ 47483 w 1328376"/>
                <a:gd name="connsiteY3" fmla="*/ 40388 h 781457"/>
                <a:gd name="connsiteX0" fmla="*/ 60820 w 1341713"/>
                <a:gd name="connsiteY0" fmla="*/ 40388 h 797360"/>
                <a:gd name="connsiteX1" fmla="*/ 391492 w 1341713"/>
                <a:gd name="connsiteY1" fmla="*/ 0 h 797360"/>
                <a:gd name="connsiteX2" fmla="*/ 1341713 w 1341713"/>
                <a:gd name="connsiteY2" fmla="*/ 536661 h 797360"/>
                <a:gd name="connsiteX3" fmla="*/ 60820 w 1341713"/>
                <a:gd name="connsiteY3" fmla="*/ 40388 h 797360"/>
                <a:gd name="connsiteX0" fmla="*/ 116012 w 1396905"/>
                <a:gd name="connsiteY0" fmla="*/ 40388 h 837610"/>
                <a:gd name="connsiteX1" fmla="*/ 446684 w 1396905"/>
                <a:gd name="connsiteY1" fmla="*/ 0 h 837610"/>
                <a:gd name="connsiteX2" fmla="*/ 1396905 w 1396905"/>
                <a:gd name="connsiteY2" fmla="*/ 536661 h 837610"/>
                <a:gd name="connsiteX3" fmla="*/ 116012 w 1396905"/>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61073 w 1364557"/>
                <a:gd name="connsiteY0" fmla="*/ 40388 h 706174"/>
                <a:gd name="connsiteX1" fmla="*/ 391745 w 1364557"/>
                <a:gd name="connsiteY1" fmla="*/ 0 h 706174"/>
                <a:gd name="connsiteX2" fmla="*/ 1364557 w 1364557"/>
                <a:gd name="connsiteY2" fmla="*/ 516959 h 706174"/>
                <a:gd name="connsiteX3" fmla="*/ 61073 w 1364557"/>
                <a:gd name="connsiteY3" fmla="*/ 40388 h 70617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2298573"/>
                <a:gd name="connsiteY0" fmla="*/ 40388 h 824384"/>
                <a:gd name="connsiteX1" fmla="*/ 483648 w 2298573"/>
                <a:gd name="connsiteY1" fmla="*/ 0 h 824384"/>
                <a:gd name="connsiteX2" fmla="*/ 1456460 w 2298573"/>
                <a:gd name="connsiteY2" fmla="*/ 516959 h 824384"/>
                <a:gd name="connsiteX3" fmla="*/ 152976 w 2298573"/>
                <a:gd name="connsiteY3" fmla="*/ 40388 h 824384"/>
                <a:gd name="connsiteX0" fmla="*/ 277778 w 2423375"/>
                <a:gd name="connsiteY0" fmla="*/ 40388 h 981013"/>
                <a:gd name="connsiteX1" fmla="*/ 608450 w 2423375"/>
                <a:gd name="connsiteY1" fmla="*/ 0 h 981013"/>
                <a:gd name="connsiteX2" fmla="*/ 1581262 w 2423375"/>
                <a:gd name="connsiteY2" fmla="*/ 516959 h 981013"/>
                <a:gd name="connsiteX3" fmla="*/ 277778 w 2423375"/>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09569 w 1513053"/>
                <a:gd name="connsiteY0" fmla="*/ 40388 h 785690"/>
                <a:gd name="connsiteX1" fmla="*/ 540241 w 1513053"/>
                <a:gd name="connsiteY1" fmla="*/ 0 h 785690"/>
                <a:gd name="connsiteX2" fmla="*/ 1513053 w 1513053"/>
                <a:gd name="connsiteY2" fmla="*/ 516959 h 785690"/>
                <a:gd name="connsiteX3" fmla="*/ 209569 w 1513053"/>
                <a:gd name="connsiteY3" fmla="*/ 40388 h 785690"/>
                <a:gd name="connsiteX0" fmla="*/ 135712 w 1439196"/>
                <a:gd name="connsiteY0" fmla="*/ 40388 h 756561"/>
                <a:gd name="connsiteX1" fmla="*/ 466384 w 1439196"/>
                <a:gd name="connsiteY1" fmla="*/ 0 h 756561"/>
                <a:gd name="connsiteX2" fmla="*/ 1439196 w 1439196"/>
                <a:gd name="connsiteY2" fmla="*/ 516959 h 756561"/>
                <a:gd name="connsiteX3" fmla="*/ 135712 w 1439196"/>
                <a:gd name="connsiteY3" fmla="*/ 40388 h 756561"/>
                <a:gd name="connsiteX0" fmla="*/ 108025 w 1411509"/>
                <a:gd name="connsiteY0" fmla="*/ 40388 h 665512"/>
                <a:gd name="connsiteX1" fmla="*/ 438697 w 1411509"/>
                <a:gd name="connsiteY1" fmla="*/ 0 h 665512"/>
                <a:gd name="connsiteX2" fmla="*/ 1411509 w 1411509"/>
                <a:gd name="connsiteY2" fmla="*/ 516959 h 665512"/>
                <a:gd name="connsiteX3" fmla="*/ 108025 w 1411509"/>
                <a:gd name="connsiteY3" fmla="*/ 40388 h 665512"/>
                <a:gd name="connsiteX0" fmla="*/ 143450 w 1446934"/>
                <a:gd name="connsiteY0" fmla="*/ 40388 h 693657"/>
                <a:gd name="connsiteX1" fmla="*/ 474122 w 1446934"/>
                <a:gd name="connsiteY1" fmla="*/ 0 h 693657"/>
                <a:gd name="connsiteX2" fmla="*/ 1446934 w 1446934"/>
                <a:gd name="connsiteY2" fmla="*/ 516959 h 693657"/>
                <a:gd name="connsiteX3" fmla="*/ 143450 w 1446934"/>
                <a:gd name="connsiteY3" fmla="*/ 40388 h 693657"/>
                <a:gd name="connsiteX0" fmla="*/ 143450 w 1446934"/>
                <a:gd name="connsiteY0" fmla="*/ 159582 h 812851"/>
                <a:gd name="connsiteX1" fmla="*/ 383618 w 1446934"/>
                <a:gd name="connsiteY1" fmla="*/ 0 h 812851"/>
                <a:gd name="connsiteX2" fmla="*/ 1446934 w 1446934"/>
                <a:gd name="connsiteY2" fmla="*/ 636153 h 812851"/>
                <a:gd name="connsiteX3" fmla="*/ 143450 w 1446934"/>
                <a:gd name="connsiteY3" fmla="*/ 159582 h 812851"/>
                <a:gd name="connsiteX0" fmla="*/ 143450 w 1446934"/>
                <a:gd name="connsiteY0" fmla="*/ 47001 h 700270"/>
                <a:gd name="connsiteX1" fmla="*/ 338436 w 1446934"/>
                <a:gd name="connsiteY1" fmla="*/ 0 h 700270"/>
                <a:gd name="connsiteX2" fmla="*/ 1446934 w 1446934"/>
                <a:gd name="connsiteY2" fmla="*/ 523572 h 700270"/>
                <a:gd name="connsiteX3" fmla="*/ 143450 w 1446934"/>
                <a:gd name="connsiteY3" fmla="*/ 47001 h 700270"/>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25399 w 1328883"/>
                <a:gd name="connsiteY0" fmla="*/ 0 h 619495"/>
                <a:gd name="connsiteX1" fmla="*/ 276862 w 1328883"/>
                <a:gd name="connsiteY1" fmla="*/ 20548 h 619495"/>
                <a:gd name="connsiteX2" fmla="*/ 1328883 w 1328883"/>
                <a:gd name="connsiteY2" fmla="*/ 476571 h 619495"/>
                <a:gd name="connsiteX3" fmla="*/ 25399 w 1328883"/>
                <a:gd name="connsiteY3" fmla="*/ 0 h 619495"/>
                <a:gd name="connsiteX0" fmla="*/ 78755 w 1382239"/>
                <a:gd name="connsiteY0" fmla="*/ 0 h 658898"/>
                <a:gd name="connsiteX1" fmla="*/ 330218 w 1382239"/>
                <a:gd name="connsiteY1" fmla="*/ 20548 h 658898"/>
                <a:gd name="connsiteX2" fmla="*/ 1382239 w 1382239"/>
                <a:gd name="connsiteY2" fmla="*/ 476571 h 658898"/>
                <a:gd name="connsiteX3" fmla="*/ 78755 w 1382239"/>
                <a:gd name="connsiteY3" fmla="*/ 0 h 658898"/>
                <a:gd name="connsiteX0" fmla="*/ 78755 w 1382239"/>
                <a:gd name="connsiteY0" fmla="*/ 159584 h 818482"/>
                <a:gd name="connsiteX1" fmla="*/ 238866 w 1382239"/>
                <a:gd name="connsiteY1" fmla="*/ 0 h 818482"/>
                <a:gd name="connsiteX2" fmla="*/ 1382239 w 1382239"/>
                <a:gd name="connsiteY2" fmla="*/ 636155 h 818482"/>
                <a:gd name="connsiteX3" fmla="*/ 78755 w 1382239"/>
                <a:gd name="connsiteY3" fmla="*/ 159584 h 818482"/>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23816 w 1332948"/>
                <a:gd name="connsiteY0" fmla="*/ 90067 h 611900"/>
                <a:gd name="connsiteX1" fmla="*/ 349687 w 1332948"/>
                <a:gd name="connsiteY1" fmla="*/ 0 h 611900"/>
                <a:gd name="connsiteX2" fmla="*/ 1332948 w 1332948"/>
                <a:gd name="connsiteY2" fmla="*/ 476573 h 611900"/>
                <a:gd name="connsiteX3" fmla="*/ 23816 w 1332948"/>
                <a:gd name="connsiteY3" fmla="*/ 90067 h 611900"/>
              </a:gdLst>
              <a:ahLst/>
              <a:cxnLst>
                <a:cxn ang="0">
                  <a:pos x="connsiteX0" y="connsiteY0"/>
                </a:cxn>
                <a:cxn ang="0">
                  <a:pos x="connsiteX1" y="connsiteY1"/>
                </a:cxn>
                <a:cxn ang="0">
                  <a:pos x="connsiteX2" y="connsiteY2"/>
                </a:cxn>
                <a:cxn ang="0">
                  <a:pos x="connsiteX3" y="connsiteY3"/>
                </a:cxn>
              </a:cxnLst>
              <a:rect l="l" t="t" r="r" b="b"/>
              <a:pathLst>
                <a:path w="1332948" h="611900">
                  <a:moveTo>
                    <a:pt x="23816" y="90067"/>
                  </a:moveTo>
                  <a:cubicBezTo>
                    <a:pt x="179352" y="197698"/>
                    <a:pt x="306864" y="202384"/>
                    <a:pt x="349687" y="0"/>
                  </a:cubicBezTo>
                  <a:lnTo>
                    <a:pt x="1332948" y="476573"/>
                  </a:lnTo>
                  <a:cubicBezTo>
                    <a:pt x="689632" y="459974"/>
                    <a:pt x="0" y="611900"/>
                    <a:pt x="23816" y="90067"/>
                  </a:cubicBezTo>
                  <a:close/>
                </a:path>
              </a:pathLst>
            </a:custGeom>
            <a:solidFill>
              <a:srgbClr val="0070C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rot="1744213">
              <a:off x="2573764" y="1241649"/>
              <a:ext cx="45719" cy="41964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42"/>
            <p:cNvSpPr/>
            <p:nvPr/>
          </p:nvSpPr>
          <p:spPr>
            <a:xfrm>
              <a:off x="2483768" y="1196752"/>
              <a:ext cx="288032" cy="28803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Полилиния 43"/>
            <p:cNvSpPr/>
            <p:nvPr/>
          </p:nvSpPr>
          <p:spPr>
            <a:xfrm rot="1224573">
              <a:off x="2601249" y="1035455"/>
              <a:ext cx="153503" cy="287574"/>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Овал 44"/>
            <p:cNvSpPr/>
            <p:nvPr/>
          </p:nvSpPr>
          <p:spPr>
            <a:xfrm>
              <a:off x="2627785" y="980728"/>
              <a:ext cx="166081" cy="16608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p:cNvSpPr txBox="1"/>
            <p:nvPr/>
          </p:nvSpPr>
          <p:spPr>
            <a:xfrm>
              <a:off x="1755149" y="1739069"/>
              <a:ext cx="1584176" cy="1618466"/>
            </a:xfrm>
            <a:prstGeom prst="rect">
              <a:avLst/>
            </a:prstGeom>
            <a:noFill/>
          </p:spPr>
          <p:txBody>
            <a:bodyPr wrap="square" rtlCol="0">
              <a:spAutoFit/>
            </a:bodyPr>
            <a:lstStyle/>
            <a:p>
              <a:r>
                <a:rPr lang="en-US" sz="2000" dirty="0" smtClean="0">
                  <a:latin typeface="Bradley Hand ITC" pitchFamily="66" charset="0"/>
                </a:rPr>
                <a:t>Encourage parents and kids to use public transportation or to walk or bike to school.</a:t>
              </a:r>
              <a:endParaRPr lang="ru-RU" sz="2000" dirty="0" smtClean="0"/>
            </a:p>
            <a:p>
              <a:endParaRPr lang="ru-RU" sz="2000" dirty="0"/>
            </a:p>
          </p:txBody>
        </p:sp>
      </p:grpSp>
      <p:sp>
        <p:nvSpPr>
          <p:cNvPr id="71" name="Прямоугольник 70"/>
          <p:cNvSpPr/>
          <p:nvPr/>
        </p:nvSpPr>
        <p:spPr>
          <a:xfrm>
            <a:off x="4297439" y="404664"/>
            <a:ext cx="4523033" cy="610609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Прямоугольник 71"/>
          <p:cNvSpPr/>
          <p:nvPr/>
        </p:nvSpPr>
        <p:spPr>
          <a:xfrm>
            <a:off x="4657479" y="750119"/>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Прямоугольник 72"/>
          <p:cNvSpPr/>
          <p:nvPr/>
        </p:nvSpPr>
        <p:spPr>
          <a:xfrm>
            <a:off x="4657479" y="822127"/>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Прямоугольник 73"/>
          <p:cNvSpPr/>
          <p:nvPr/>
        </p:nvSpPr>
        <p:spPr>
          <a:xfrm>
            <a:off x="4657480" y="780599"/>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5" name="Прямая соединительная линия 74"/>
          <p:cNvCxnSpPr/>
          <p:nvPr/>
        </p:nvCxnSpPr>
        <p:spPr>
          <a:xfrm>
            <a:off x="4693483" y="111015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76" name="Прямая соединительная линия 75"/>
          <p:cNvCxnSpPr/>
          <p:nvPr/>
        </p:nvCxnSpPr>
        <p:spPr>
          <a:xfrm>
            <a:off x="4693483" y="132618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77" name="Прямая соединительная линия 76"/>
          <p:cNvCxnSpPr/>
          <p:nvPr/>
        </p:nvCxnSpPr>
        <p:spPr>
          <a:xfrm>
            <a:off x="4693483" y="161421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78" name="Прямая соединительная линия 77"/>
          <p:cNvCxnSpPr/>
          <p:nvPr/>
        </p:nvCxnSpPr>
        <p:spPr>
          <a:xfrm>
            <a:off x="4693483" y="190224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79" name="Прямая соединительная линия 78"/>
          <p:cNvCxnSpPr/>
          <p:nvPr/>
        </p:nvCxnSpPr>
        <p:spPr>
          <a:xfrm>
            <a:off x="4693483" y="219027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0" name="Прямая соединительная линия 79"/>
          <p:cNvCxnSpPr/>
          <p:nvPr/>
        </p:nvCxnSpPr>
        <p:spPr>
          <a:xfrm>
            <a:off x="4693483" y="247831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1" name="Прямая соединительная линия 80"/>
          <p:cNvCxnSpPr/>
          <p:nvPr/>
        </p:nvCxnSpPr>
        <p:spPr>
          <a:xfrm>
            <a:off x="4693483" y="276634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2" name="Прямая соединительная линия 81"/>
          <p:cNvCxnSpPr/>
          <p:nvPr/>
        </p:nvCxnSpPr>
        <p:spPr>
          <a:xfrm>
            <a:off x="4693483" y="305437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3" name="Прямая соединительная линия 82"/>
          <p:cNvCxnSpPr/>
          <p:nvPr/>
        </p:nvCxnSpPr>
        <p:spPr>
          <a:xfrm>
            <a:off x="4693483" y="334240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4" name="Прямая соединительная линия 83"/>
          <p:cNvCxnSpPr/>
          <p:nvPr/>
        </p:nvCxnSpPr>
        <p:spPr>
          <a:xfrm>
            <a:off x="4693483" y="363043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5" name="Прямая соединительная линия 84"/>
          <p:cNvCxnSpPr/>
          <p:nvPr/>
        </p:nvCxnSpPr>
        <p:spPr>
          <a:xfrm>
            <a:off x="4693483" y="391847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p:cNvCxnSpPr/>
          <p:nvPr/>
        </p:nvCxnSpPr>
        <p:spPr>
          <a:xfrm>
            <a:off x="4693483" y="420650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7" name="Прямая соединительная линия 86"/>
          <p:cNvCxnSpPr/>
          <p:nvPr/>
        </p:nvCxnSpPr>
        <p:spPr>
          <a:xfrm>
            <a:off x="4693483" y="449453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8" name="Прямая соединительная линия 87"/>
          <p:cNvCxnSpPr/>
          <p:nvPr/>
        </p:nvCxnSpPr>
        <p:spPr>
          <a:xfrm>
            <a:off x="4693483" y="478256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p:nvPr/>
        </p:nvCxnSpPr>
        <p:spPr>
          <a:xfrm>
            <a:off x="4693483" y="507059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0" name="Прямая соединительная линия 89"/>
          <p:cNvCxnSpPr/>
          <p:nvPr/>
        </p:nvCxnSpPr>
        <p:spPr>
          <a:xfrm>
            <a:off x="4693483" y="535863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1" name="Прямая соединительная линия 90"/>
          <p:cNvCxnSpPr/>
          <p:nvPr/>
        </p:nvCxnSpPr>
        <p:spPr>
          <a:xfrm>
            <a:off x="4693483" y="564666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2" name="Прямая соединительная линия 91"/>
          <p:cNvCxnSpPr/>
          <p:nvPr/>
        </p:nvCxnSpPr>
        <p:spPr>
          <a:xfrm>
            <a:off x="4693483" y="593469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089527" y="894135"/>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94" name="TextBox 93"/>
          <p:cNvSpPr txBox="1"/>
          <p:nvPr/>
        </p:nvSpPr>
        <p:spPr>
          <a:xfrm>
            <a:off x="5593583" y="1614215"/>
            <a:ext cx="1944216" cy="400110"/>
          </a:xfrm>
          <a:prstGeom prst="rect">
            <a:avLst/>
          </a:prstGeom>
          <a:noFill/>
        </p:spPr>
        <p:txBody>
          <a:bodyPr wrap="square" rtlCol="0">
            <a:spAutoFit/>
          </a:bodyPr>
          <a:lstStyle/>
          <a:p>
            <a:r>
              <a:rPr lang="et-EE" sz="2000" b="1" dirty="0" smtClean="0">
                <a:solidFill>
                  <a:srgbClr val="FF0000"/>
                </a:solidFill>
                <a:latin typeface="Bradley Hand ITC" pitchFamily="66" charset="0"/>
              </a:rPr>
              <a:t>EVERY DAY</a:t>
            </a:r>
            <a:endParaRPr lang="ru-RU" sz="2000" b="1" dirty="0">
              <a:solidFill>
                <a:srgbClr val="FF0000"/>
              </a:solidFill>
            </a:endParaRPr>
          </a:p>
        </p:txBody>
      </p:sp>
      <p:sp>
        <p:nvSpPr>
          <p:cNvPr id="95" name="TextBox 94"/>
          <p:cNvSpPr txBox="1"/>
          <p:nvPr/>
        </p:nvSpPr>
        <p:spPr>
          <a:xfrm>
            <a:off x="4945511" y="2118271"/>
            <a:ext cx="3240360" cy="3139321"/>
          </a:xfrm>
          <a:prstGeom prst="rect">
            <a:avLst/>
          </a:prstGeom>
          <a:noFill/>
        </p:spPr>
        <p:txBody>
          <a:bodyPr wrap="square" rtlCol="0">
            <a:spAutoFit/>
          </a:bodyPr>
          <a:lstStyle/>
          <a:p>
            <a:r>
              <a:rPr lang="en-US" b="1" dirty="0" smtClean="0">
                <a:latin typeface="Bradley Hand ITC" pitchFamily="66" charset="0"/>
              </a:rPr>
              <a:t>Make new trend in your school! Reuse any folders, binders, pencil boxes, and supplies that are still in good condition from previous years. keep most of your  crayons and colored pencils and will continue to use them until they need to be replaced. </a:t>
            </a:r>
            <a:endParaRPr lang="ru-RU" b="1" dirty="0" smtClean="0"/>
          </a:p>
          <a:p>
            <a:r>
              <a:rPr lang="en-US" dirty="0" smtClean="0"/>
              <a:t> </a:t>
            </a:r>
            <a:endParaRPr lang="ru-RU" dirty="0" smtClean="0"/>
          </a:p>
          <a:p>
            <a:endParaRPr lang="ru-RU" dirty="0"/>
          </a:p>
        </p:txBody>
      </p:sp>
      <p:grpSp>
        <p:nvGrpSpPr>
          <p:cNvPr id="97" name="Группа 96"/>
          <p:cNvGrpSpPr/>
          <p:nvPr/>
        </p:nvGrpSpPr>
        <p:grpSpPr>
          <a:xfrm>
            <a:off x="899592" y="2924944"/>
            <a:ext cx="3376224" cy="3475525"/>
            <a:chOff x="1547664" y="980728"/>
            <a:chExt cx="2448272" cy="2520280"/>
          </a:xfrm>
        </p:grpSpPr>
        <p:sp>
          <p:nvSpPr>
            <p:cNvPr id="98" name="Прямоугольник с одним вырезанным скругленным углом 97"/>
            <p:cNvSpPr/>
            <p:nvPr/>
          </p:nvSpPr>
          <p:spPr>
            <a:xfrm rot="10800000">
              <a:off x="2051720" y="1484784"/>
              <a:ext cx="1944216" cy="2016224"/>
            </a:xfrm>
            <a:prstGeom prst="snipRoundRect">
              <a:avLst>
                <a:gd name="adj1" fmla="val 16667"/>
                <a:gd name="adj2" fmla="val 0"/>
              </a:avLst>
            </a:prstGeom>
            <a:solidFill>
              <a:schemeClr val="tx1">
                <a:alpha val="16000"/>
              </a:schemeClr>
            </a:solidFill>
            <a:ln>
              <a:noFill/>
            </a:ln>
            <a:effectLst>
              <a:outerShdw algn="ctr" rotWithShape="0">
                <a:srgbClr val="000000">
                  <a:alpha val="43137"/>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9" name="Прямоугольник с одним вырезанным скругленным углом 98"/>
            <p:cNvSpPr/>
            <p:nvPr/>
          </p:nvSpPr>
          <p:spPr>
            <a:xfrm rot="10800000">
              <a:off x="1547664" y="1412776"/>
              <a:ext cx="2016224" cy="1872208"/>
            </a:xfrm>
            <a:prstGeom prst="snipRoundRect">
              <a:avLst>
                <a:gd name="adj1" fmla="val 16667"/>
                <a:gd name="adj2" fmla="val 0"/>
              </a:avLst>
            </a:prstGeom>
            <a:solidFill>
              <a:srgbClr val="F03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олилиния 99"/>
            <p:cNvSpPr/>
            <p:nvPr/>
          </p:nvSpPr>
          <p:spPr>
            <a:xfrm flipH="1">
              <a:off x="2391439" y="2852936"/>
              <a:ext cx="1198951" cy="552216"/>
            </a:xfrm>
            <a:custGeom>
              <a:avLst/>
              <a:gdLst>
                <a:gd name="connsiteX0" fmla="*/ 0 w 1008112"/>
                <a:gd name="connsiteY0" fmla="*/ 504056 h 504056"/>
                <a:gd name="connsiteX1" fmla="*/ 0 w 1008112"/>
                <a:gd name="connsiteY1" fmla="*/ 0 h 504056"/>
                <a:gd name="connsiteX2" fmla="*/ 1008112 w 1008112"/>
                <a:gd name="connsiteY2" fmla="*/ 504056 h 504056"/>
                <a:gd name="connsiteX3" fmla="*/ 0 w 1008112"/>
                <a:gd name="connsiteY3" fmla="*/ 504056 h 504056"/>
                <a:gd name="connsiteX0" fmla="*/ 0 w 1080120"/>
                <a:gd name="connsiteY0" fmla="*/ 504056 h 576064"/>
                <a:gd name="connsiteX1" fmla="*/ 0 w 1080120"/>
                <a:gd name="connsiteY1" fmla="*/ 0 h 576064"/>
                <a:gd name="connsiteX2" fmla="*/ 1080120 w 1080120"/>
                <a:gd name="connsiteY2" fmla="*/ 576064 h 576064"/>
                <a:gd name="connsiteX3" fmla="*/ 0 w 1080120"/>
                <a:gd name="connsiteY3" fmla="*/ 504056 h 576064"/>
                <a:gd name="connsiteX0" fmla="*/ 0 w 1224136"/>
                <a:gd name="connsiteY0" fmla="*/ 72008 h 576064"/>
                <a:gd name="connsiteX1" fmla="*/ 144016 w 1224136"/>
                <a:gd name="connsiteY1" fmla="*/ 0 h 576064"/>
                <a:gd name="connsiteX2" fmla="*/ 1224136 w 1224136"/>
                <a:gd name="connsiteY2" fmla="*/ 576064 h 576064"/>
                <a:gd name="connsiteX3" fmla="*/ 0 w 1224136"/>
                <a:gd name="connsiteY3" fmla="*/ 72008 h 576064"/>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57590"/>
                <a:gd name="connsiteY0" fmla="*/ 79791 h 919506"/>
                <a:gd name="connsiteX1" fmla="*/ 177470 w 1257590"/>
                <a:gd name="connsiteY1" fmla="*/ 0 h 919506"/>
                <a:gd name="connsiteX2" fmla="*/ 1257590 w 1257590"/>
                <a:gd name="connsiteY2" fmla="*/ 576064 h 919506"/>
                <a:gd name="connsiteX3" fmla="*/ 56755 w 1257590"/>
                <a:gd name="connsiteY3" fmla="*/ 79791 h 919506"/>
                <a:gd name="connsiteX0" fmla="*/ 56755 w 1337648"/>
                <a:gd name="connsiteY0" fmla="*/ 79791 h 919506"/>
                <a:gd name="connsiteX1" fmla="*/ 257528 w 1337648"/>
                <a:gd name="connsiteY1" fmla="*/ 0 h 919506"/>
                <a:gd name="connsiteX2" fmla="*/ 1337648 w 1337648"/>
                <a:gd name="connsiteY2" fmla="*/ 576064 h 919506"/>
                <a:gd name="connsiteX3" fmla="*/ 56755 w 1337648"/>
                <a:gd name="connsiteY3" fmla="*/ 79791 h 919506"/>
                <a:gd name="connsiteX0" fmla="*/ 56755 w 1337648"/>
                <a:gd name="connsiteY0" fmla="*/ 40388 h 880103"/>
                <a:gd name="connsiteX1" fmla="*/ 387427 w 1337648"/>
                <a:gd name="connsiteY1" fmla="*/ 0 h 880103"/>
                <a:gd name="connsiteX2" fmla="*/ 1337648 w 1337648"/>
                <a:gd name="connsiteY2" fmla="*/ 536661 h 880103"/>
                <a:gd name="connsiteX3" fmla="*/ 56755 w 1337648"/>
                <a:gd name="connsiteY3" fmla="*/ 40388 h 880103"/>
                <a:gd name="connsiteX0" fmla="*/ 47483 w 1328376"/>
                <a:gd name="connsiteY0" fmla="*/ 40388 h 781457"/>
                <a:gd name="connsiteX1" fmla="*/ 378155 w 1328376"/>
                <a:gd name="connsiteY1" fmla="*/ 0 h 781457"/>
                <a:gd name="connsiteX2" fmla="*/ 1328376 w 1328376"/>
                <a:gd name="connsiteY2" fmla="*/ 536661 h 781457"/>
                <a:gd name="connsiteX3" fmla="*/ 47483 w 1328376"/>
                <a:gd name="connsiteY3" fmla="*/ 40388 h 781457"/>
                <a:gd name="connsiteX0" fmla="*/ 60820 w 1341713"/>
                <a:gd name="connsiteY0" fmla="*/ 40388 h 797360"/>
                <a:gd name="connsiteX1" fmla="*/ 391492 w 1341713"/>
                <a:gd name="connsiteY1" fmla="*/ 0 h 797360"/>
                <a:gd name="connsiteX2" fmla="*/ 1341713 w 1341713"/>
                <a:gd name="connsiteY2" fmla="*/ 536661 h 797360"/>
                <a:gd name="connsiteX3" fmla="*/ 60820 w 1341713"/>
                <a:gd name="connsiteY3" fmla="*/ 40388 h 797360"/>
                <a:gd name="connsiteX0" fmla="*/ 116012 w 1396905"/>
                <a:gd name="connsiteY0" fmla="*/ 40388 h 837610"/>
                <a:gd name="connsiteX1" fmla="*/ 446684 w 1396905"/>
                <a:gd name="connsiteY1" fmla="*/ 0 h 837610"/>
                <a:gd name="connsiteX2" fmla="*/ 1396905 w 1396905"/>
                <a:gd name="connsiteY2" fmla="*/ 536661 h 837610"/>
                <a:gd name="connsiteX3" fmla="*/ 116012 w 1396905"/>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61073 w 1364557"/>
                <a:gd name="connsiteY0" fmla="*/ 40388 h 706174"/>
                <a:gd name="connsiteX1" fmla="*/ 391745 w 1364557"/>
                <a:gd name="connsiteY1" fmla="*/ 0 h 706174"/>
                <a:gd name="connsiteX2" fmla="*/ 1364557 w 1364557"/>
                <a:gd name="connsiteY2" fmla="*/ 516959 h 706174"/>
                <a:gd name="connsiteX3" fmla="*/ 61073 w 1364557"/>
                <a:gd name="connsiteY3" fmla="*/ 40388 h 70617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2298573"/>
                <a:gd name="connsiteY0" fmla="*/ 40388 h 824384"/>
                <a:gd name="connsiteX1" fmla="*/ 483648 w 2298573"/>
                <a:gd name="connsiteY1" fmla="*/ 0 h 824384"/>
                <a:gd name="connsiteX2" fmla="*/ 1456460 w 2298573"/>
                <a:gd name="connsiteY2" fmla="*/ 516959 h 824384"/>
                <a:gd name="connsiteX3" fmla="*/ 152976 w 2298573"/>
                <a:gd name="connsiteY3" fmla="*/ 40388 h 824384"/>
                <a:gd name="connsiteX0" fmla="*/ 277778 w 2423375"/>
                <a:gd name="connsiteY0" fmla="*/ 40388 h 981013"/>
                <a:gd name="connsiteX1" fmla="*/ 608450 w 2423375"/>
                <a:gd name="connsiteY1" fmla="*/ 0 h 981013"/>
                <a:gd name="connsiteX2" fmla="*/ 1581262 w 2423375"/>
                <a:gd name="connsiteY2" fmla="*/ 516959 h 981013"/>
                <a:gd name="connsiteX3" fmla="*/ 277778 w 2423375"/>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09569 w 1513053"/>
                <a:gd name="connsiteY0" fmla="*/ 40388 h 785690"/>
                <a:gd name="connsiteX1" fmla="*/ 540241 w 1513053"/>
                <a:gd name="connsiteY1" fmla="*/ 0 h 785690"/>
                <a:gd name="connsiteX2" fmla="*/ 1513053 w 1513053"/>
                <a:gd name="connsiteY2" fmla="*/ 516959 h 785690"/>
                <a:gd name="connsiteX3" fmla="*/ 209569 w 1513053"/>
                <a:gd name="connsiteY3" fmla="*/ 40388 h 785690"/>
                <a:gd name="connsiteX0" fmla="*/ 135712 w 1439196"/>
                <a:gd name="connsiteY0" fmla="*/ 40388 h 756561"/>
                <a:gd name="connsiteX1" fmla="*/ 466384 w 1439196"/>
                <a:gd name="connsiteY1" fmla="*/ 0 h 756561"/>
                <a:gd name="connsiteX2" fmla="*/ 1439196 w 1439196"/>
                <a:gd name="connsiteY2" fmla="*/ 516959 h 756561"/>
                <a:gd name="connsiteX3" fmla="*/ 135712 w 1439196"/>
                <a:gd name="connsiteY3" fmla="*/ 40388 h 756561"/>
                <a:gd name="connsiteX0" fmla="*/ 108025 w 1411509"/>
                <a:gd name="connsiteY0" fmla="*/ 40388 h 665512"/>
                <a:gd name="connsiteX1" fmla="*/ 438697 w 1411509"/>
                <a:gd name="connsiteY1" fmla="*/ 0 h 665512"/>
                <a:gd name="connsiteX2" fmla="*/ 1411509 w 1411509"/>
                <a:gd name="connsiteY2" fmla="*/ 516959 h 665512"/>
                <a:gd name="connsiteX3" fmla="*/ 108025 w 1411509"/>
                <a:gd name="connsiteY3" fmla="*/ 40388 h 665512"/>
                <a:gd name="connsiteX0" fmla="*/ 143450 w 1446934"/>
                <a:gd name="connsiteY0" fmla="*/ 40388 h 693657"/>
                <a:gd name="connsiteX1" fmla="*/ 474122 w 1446934"/>
                <a:gd name="connsiteY1" fmla="*/ 0 h 693657"/>
                <a:gd name="connsiteX2" fmla="*/ 1446934 w 1446934"/>
                <a:gd name="connsiteY2" fmla="*/ 516959 h 693657"/>
                <a:gd name="connsiteX3" fmla="*/ 143450 w 1446934"/>
                <a:gd name="connsiteY3" fmla="*/ 40388 h 693657"/>
                <a:gd name="connsiteX0" fmla="*/ 143450 w 1446934"/>
                <a:gd name="connsiteY0" fmla="*/ 159582 h 812851"/>
                <a:gd name="connsiteX1" fmla="*/ 383618 w 1446934"/>
                <a:gd name="connsiteY1" fmla="*/ 0 h 812851"/>
                <a:gd name="connsiteX2" fmla="*/ 1446934 w 1446934"/>
                <a:gd name="connsiteY2" fmla="*/ 636153 h 812851"/>
                <a:gd name="connsiteX3" fmla="*/ 143450 w 1446934"/>
                <a:gd name="connsiteY3" fmla="*/ 159582 h 812851"/>
                <a:gd name="connsiteX0" fmla="*/ 143450 w 1446934"/>
                <a:gd name="connsiteY0" fmla="*/ 47001 h 700270"/>
                <a:gd name="connsiteX1" fmla="*/ 338436 w 1446934"/>
                <a:gd name="connsiteY1" fmla="*/ 0 h 700270"/>
                <a:gd name="connsiteX2" fmla="*/ 1446934 w 1446934"/>
                <a:gd name="connsiteY2" fmla="*/ 523572 h 700270"/>
                <a:gd name="connsiteX3" fmla="*/ 143450 w 1446934"/>
                <a:gd name="connsiteY3" fmla="*/ 47001 h 700270"/>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25399 w 1328883"/>
                <a:gd name="connsiteY0" fmla="*/ 0 h 619495"/>
                <a:gd name="connsiteX1" fmla="*/ 276862 w 1328883"/>
                <a:gd name="connsiteY1" fmla="*/ 20548 h 619495"/>
                <a:gd name="connsiteX2" fmla="*/ 1328883 w 1328883"/>
                <a:gd name="connsiteY2" fmla="*/ 476571 h 619495"/>
                <a:gd name="connsiteX3" fmla="*/ 25399 w 1328883"/>
                <a:gd name="connsiteY3" fmla="*/ 0 h 619495"/>
                <a:gd name="connsiteX0" fmla="*/ 78755 w 1382239"/>
                <a:gd name="connsiteY0" fmla="*/ 0 h 658898"/>
                <a:gd name="connsiteX1" fmla="*/ 330218 w 1382239"/>
                <a:gd name="connsiteY1" fmla="*/ 20548 h 658898"/>
                <a:gd name="connsiteX2" fmla="*/ 1382239 w 1382239"/>
                <a:gd name="connsiteY2" fmla="*/ 476571 h 658898"/>
                <a:gd name="connsiteX3" fmla="*/ 78755 w 1382239"/>
                <a:gd name="connsiteY3" fmla="*/ 0 h 658898"/>
                <a:gd name="connsiteX0" fmla="*/ 78755 w 1382239"/>
                <a:gd name="connsiteY0" fmla="*/ 159584 h 818482"/>
                <a:gd name="connsiteX1" fmla="*/ 238866 w 1382239"/>
                <a:gd name="connsiteY1" fmla="*/ 0 h 818482"/>
                <a:gd name="connsiteX2" fmla="*/ 1382239 w 1382239"/>
                <a:gd name="connsiteY2" fmla="*/ 636155 h 818482"/>
                <a:gd name="connsiteX3" fmla="*/ 78755 w 1382239"/>
                <a:gd name="connsiteY3" fmla="*/ 159584 h 818482"/>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23816 w 1332948"/>
                <a:gd name="connsiteY0" fmla="*/ 90067 h 611900"/>
                <a:gd name="connsiteX1" fmla="*/ 349687 w 1332948"/>
                <a:gd name="connsiteY1" fmla="*/ 0 h 611900"/>
                <a:gd name="connsiteX2" fmla="*/ 1332948 w 1332948"/>
                <a:gd name="connsiteY2" fmla="*/ 476573 h 611900"/>
                <a:gd name="connsiteX3" fmla="*/ 23816 w 1332948"/>
                <a:gd name="connsiteY3" fmla="*/ 90067 h 611900"/>
              </a:gdLst>
              <a:ahLst/>
              <a:cxnLst>
                <a:cxn ang="0">
                  <a:pos x="connsiteX0" y="connsiteY0"/>
                </a:cxn>
                <a:cxn ang="0">
                  <a:pos x="connsiteX1" y="connsiteY1"/>
                </a:cxn>
                <a:cxn ang="0">
                  <a:pos x="connsiteX2" y="connsiteY2"/>
                </a:cxn>
                <a:cxn ang="0">
                  <a:pos x="connsiteX3" y="connsiteY3"/>
                </a:cxn>
              </a:cxnLst>
              <a:rect l="l" t="t" r="r" b="b"/>
              <a:pathLst>
                <a:path w="1332948" h="611900">
                  <a:moveTo>
                    <a:pt x="23816" y="90067"/>
                  </a:moveTo>
                  <a:cubicBezTo>
                    <a:pt x="179352" y="197698"/>
                    <a:pt x="306864" y="202384"/>
                    <a:pt x="349687" y="0"/>
                  </a:cubicBezTo>
                  <a:lnTo>
                    <a:pt x="1332948" y="476573"/>
                  </a:lnTo>
                  <a:cubicBezTo>
                    <a:pt x="689632" y="459974"/>
                    <a:pt x="0" y="611900"/>
                    <a:pt x="23816" y="90067"/>
                  </a:cubicBezTo>
                  <a:close/>
                </a:path>
              </a:pathLst>
            </a:custGeom>
            <a:solidFill>
              <a:srgbClr val="A60A79">
                <a:alpha val="5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rot="1744213">
              <a:off x="2573764" y="1241649"/>
              <a:ext cx="45719" cy="41964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Овал 101"/>
            <p:cNvSpPr/>
            <p:nvPr/>
          </p:nvSpPr>
          <p:spPr>
            <a:xfrm>
              <a:off x="2483768" y="1196752"/>
              <a:ext cx="288032" cy="28803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олилиния 102"/>
            <p:cNvSpPr/>
            <p:nvPr/>
          </p:nvSpPr>
          <p:spPr>
            <a:xfrm rot="1224573">
              <a:off x="2601249" y="1035455"/>
              <a:ext cx="153503" cy="287574"/>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Овал 103"/>
            <p:cNvSpPr/>
            <p:nvPr/>
          </p:nvSpPr>
          <p:spPr>
            <a:xfrm>
              <a:off x="2627785" y="980728"/>
              <a:ext cx="166081" cy="16608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TextBox 104"/>
            <p:cNvSpPr txBox="1"/>
            <p:nvPr/>
          </p:nvSpPr>
          <p:spPr>
            <a:xfrm>
              <a:off x="1652097" y="1607328"/>
              <a:ext cx="1584176" cy="1406062"/>
            </a:xfrm>
            <a:prstGeom prst="rect">
              <a:avLst/>
            </a:prstGeom>
            <a:noFill/>
          </p:spPr>
          <p:txBody>
            <a:bodyPr wrap="square" rtlCol="0">
              <a:spAutoFit/>
            </a:bodyPr>
            <a:lstStyle/>
            <a:p>
              <a:r>
                <a:rPr lang="en-US" sz="2000" dirty="0" smtClean="0">
                  <a:latin typeface="Bradley Hand ITC" pitchFamily="66" charset="0"/>
                </a:rPr>
                <a:t>Ask the school to use environmentally friendly cleaning fluids and nontoxic pesticides</a:t>
              </a:r>
              <a:endParaRPr lang="ru-RU" sz="200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Прямоугольник 25"/>
          <p:cNvSpPr/>
          <p:nvPr/>
        </p:nvSpPr>
        <p:spPr>
          <a:xfrm>
            <a:off x="5148063" y="764704"/>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5148063" y="836712"/>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рямоугольник 27"/>
          <p:cNvSpPr/>
          <p:nvPr/>
        </p:nvSpPr>
        <p:spPr>
          <a:xfrm>
            <a:off x="5148064" y="795184"/>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9" name="Прямая соединительная линия 28"/>
          <p:cNvCxnSpPr/>
          <p:nvPr/>
        </p:nvCxnSpPr>
        <p:spPr>
          <a:xfrm>
            <a:off x="5184067" y="11247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5184067" y="134076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5184067" y="162880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5184067" y="191683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5184067" y="220486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5184067" y="249289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5184067" y="278092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5184067" y="30689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5184067" y="33569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5184067" y="36450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5184067" y="393305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5184067" y="42210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5184067" y="450912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5184067" y="479715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5184067" y="508518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5184067" y="537321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5184067" y="566124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184067" y="594928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580111" y="908720"/>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49" name="TextBox 48"/>
          <p:cNvSpPr txBox="1"/>
          <p:nvPr/>
        </p:nvSpPr>
        <p:spPr>
          <a:xfrm>
            <a:off x="5652120" y="1628800"/>
            <a:ext cx="3240360" cy="4093428"/>
          </a:xfrm>
          <a:prstGeom prst="rect">
            <a:avLst/>
          </a:prstGeom>
          <a:noFill/>
        </p:spPr>
        <p:txBody>
          <a:bodyPr wrap="square" rtlCol="0">
            <a:spAutoFit/>
          </a:bodyPr>
          <a:lstStyle/>
          <a:p>
            <a:r>
              <a:rPr lang="en-US" sz="1600" b="1" dirty="0" smtClean="0">
                <a:latin typeface="Bradley Hand ITC" pitchFamily="66" charset="0"/>
              </a:rPr>
              <a:t>Plant a grow a school garden</a:t>
            </a:r>
            <a:endParaRPr lang="ru-RU" sz="1600" dirty="0" smtClean="0"/>
          </a:p>
          <a:p>
            <a:r>
              <a:rPr lang="en-US" sz="1600" dirty="0" smtClean="0">
                <a:latin typeface="Bradley Hand ITC" pitchFamily="66" charset="0"/>
              </a:rPr>
              <a:t>Getting students involved in planting and maintaining a school garden has so many benefits.( if you have place for it)  It will help them learn about where food comes from, teach them gardening skills, provide them with fresh fruits and veggies for school snacks or to take one, and it also gets them out of the classroom and into the fresh air.  If you have not place for garden, then students must maintain a small plant in their classrooms. </a:t>
            </a:r>
            <a:endParaRPr lang="ru-RU" sz="1600" dirty="0" smtClean="0"/>
          </a:p>
          <a:p>
            <a:r>
              <a:rPr lang="en-US" sz="1600" dirty="0" smtClean="0">
                <a:latin typeface="Bradley Hand ITC" pitchFamily="66" charset="0"/>
              </a:rPr>
              <a:t> </a:t>
            </a:r>
            <a:endParaRPr lang="ru-RU" dirty="0" smtClean="0"/>
          </a:p>
          <a:p>
            <a:endParaRPr lang="ru-RU" dirty="0"/>
          </a:p>
        </p:txBody>
      </p:sp>
      <p:sp>
        <p:nvSpPr>
          <p:cNvPr id="50" name="Прямоугольник 49"/>
          <p:cNvSpPr/>
          <p:nvPr/>
        </p:nvSpPr>
        <p:spPr>
          <a:xfrm>
            <a:off x="251520" y="260648"/>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251520" y="332656"/>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Прямоугольник 51"/>
          <p:cNvSpPr/>
          <p:nvPr/>
        </p:nvSpPr>
        <p:spPr>
          <a:xfrm>
            <a:off x="251521" y="291128"/>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3" name="Прямая соединительная линия 52"/>
          <p:cNvCxnSpPr/>
          <p:nvPr/>
        </p:nvCxnSpPr>
        <p:spPr>
          <a:xfrm>
            <a:off x="287524" y="6206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287524" y="83671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287524" y="11247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287524" y="141277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287524" y="170080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287524" y="198884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287524" y="227687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a:off x="287524" y="256490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287524" y="285293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a:off x="287524" y="314096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287524" y="342900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287524" y="371703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a:off x="287524" y="400506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p:nvPr/>
        </p:nvCxnSpPr>
        <p:spPr>
          <a:xfrm>
            <a:off x="287524" y="429309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a:off x="287524" y="458112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p:nvPr/>
        </p:nvCxnSpPr>
        <p:spPr>
          <a:xfrm>
            <a:off x="287524" y="48691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a:off x="287524" y="51571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70" name="Прямая соединительная линия 69"/>
          <p:cNvCxnSpPr/>
          <p:nvPr/>
        </p:nvCxnSpPr>
        <p:spPr>
          <a:xfrm>
            <a:off x="287524" y="54452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83568" y="404664"/>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73" name="TextBox 72"/>
          <p:cNvSpPr txBox="1"/>
          <p:nvPr/>
        </p:nvSpPr>
        <p:spPr>
          <a:xfrm>
            <a:off x="323528" y="980728"/>
            <a:ext cx="3240360" cy="2585323"/>
          </a:xfrm>
          <a:prstGeom prst="rect">
            <a:avLst/>
          </a:prstGeom>
          <a:noFill/>
        </p:spPr>
        <p:txBody>
          <a:bodyPr wrap="square" rtlCol="0">
            <a:spAutoFit/>
          </a:bodyPr>
          <a:lstStyle/>
          <a:p>
            <a:r>
              <a:rPr lang="en-US" b="1" dirty="0" smtClean="0">
                <a:solidFill>
                  <a:srgbClr val="7030A0"/>
                </a:solidFill>
                <a:latin typeface="Bradley Hand ITC" pitchFamily="66" charset="0"/>
              </a:rPr>
              <a:t>Create Class of </a:t>
            </a:r>
            <a:r>
              <a:rPr lang="en-US" b="1" dirty="0" err="1" smtClean="0">
                <a:solidFill>
                  <a:srgbClr val="7030A0"/>
                </a:solidFill>
                <a:latin typeface="Bradley Hand ITC" pitchFamily="66" charset="0"/>
              </a:rPr>
              <a:t>Upcycled</a:t>
            </a:r>
            <a:r>
              <a:rPr lang="en-US" b="1" dirty="0" smtClean="0">
                <a:solidFill>
                  <a:srgbClr val="7030A0"/>
                </a:solidFill>
                <a:latin typeface="Bradley Hand ITC" pitchFamily="66" charset="0"/>
              </a:rPr>
              <a:t> Art</a:t>
            </a:r>
            <a:r>
              <a:rPr lang="en-US" dirty="0" smtClean="0">
                <a:solidFill>
                  <a:srgbClr val="7030A0"/>
                </a:solidFill>
                <a:latin typeface="Bradley Hand ITC" pitchFamily="66" charset="0"/>
              </a:rPr>
              <a:t> ( to decorate bulletin boards and classroom displays)</a:t>
            </a:r>
            <a:endParaRPr lang="ru-RU" dirty="0" smtClean="0">
              <a:solidFill>
                <a:srgbClr val="7030A0"/>
              </a:solidFill>
            </a:endParaRPr>
          </a:p>
          <a:p>
            <a:r>
              <a:rPr lang="en-US" dirty="0" smtClean="0">
                <a:solidFill>
                  <a:srgbClr val="7030A0"/>
                </a:solidFill>
                <a:latin typeface="Bradley Hand ITC" pitchFamily="66" charset="0"/>
              </a:rPr>
              <a:t>For example , Recycle Newspapers &amp; Magazines to Create Fabulous Art Projects</a:t>
            </a:r>
            <a:endParaRPr lang="ru-RU" dirty="0" smtClean="0">
              <a:solidFill>
                <a:srgbClr val="7030A0"/>
              </a:solidFill>
            </a:endParaRPr>
          </a:p>
          <a:p>
            <a:r>
              <a:rPr lang="en-US" dirty="0" smtClean="0"/>
              <a:t> </a:t>
            </a:r>
            <a:endParaRPr lang="ru-RU" dirty="0" smtClean="0"/>
          </a:p>
          <a:p>
            <a:r>
              <a:rPr lang="en-US" dirty="0" smtClean="0"/>
              <a:t> </a:t>
            </a:r>
            <a:endParaRPr lang="ru-RU" dirty="0" smtClean="0"/>
          </a:p>
          <a:p>
            <a:endParaRPr lang="ru-RU" dirty="0"/>
          </a:p>
        </p:txBody>
      </p:sp>
      <p:grpSp>
        <p:nvGrpSpPr>
          <p:cNvPr id="78" name="Группа 77"/>
          <p:cNvGrpSpPr/>
          <p:nvPr/>
        </p:nvGrpSpPr>
        <p:grpSpPr>
          <a:xfrm>
            <a:off x="2123728" y="0"/>
            <a:ext cx="280489" cy="615584"/>
            <a:chOff x="1839060" y="0"/>
            <a:chExt cx="430481" cy="944768"/>
          </a:xfrm>
        </p:grpSpPr>
        <p:sp>
          <p:nvSpPr>
            <p:cNvPr id="74" name="Прямоугольник 73"/>
            <p:cNvSpPr/>
            <p:nvPr/>
          </p:nvSpPr>
          <p:spPr>
            <a:xfrm rot="1744213">
              <a:off x="1963993" y="362213"/>
              <a:ext cx="63468" cy="58255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Овал 74"/>
            <p:cNvSpPr/>
            <p:nvPr/>
          </p:nvSpPr>
          <p:spPr>
            <a:xfrm>
              <a:off x="1839060" y="299886"/>
              <a:ext cx="399849" cy="399849"/>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Полилиния 75"/>
            <p:cNvSpPr/>
            <p:nvPr/>
          </p:nvSpPr>
          <p:spPr>
            <a:xfrm rot="1224573">
              <a:off x="2002148" y="75973"/>
              <a:ext cx="213094" cy="399213"/>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Овал 76"/>
            <p:cNvSpPr/>
            <p:nvPr/>
          </p:nvSpPr>
          <p:spPr>
            <a:xfrm>
              <a:off x="2038986" y="0"/>
              <a:ext cx="230555" cy="230557"/>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9" name="Группа 78"/>
          <p:cNvGrpSpPr/>
          <p:nvPr/>
        </p:nvGrpSpPr>
        <p:grpSpPr>
          <a:xfrm>
            <a:off x="7043200" y="402336"/>
            <a:ext cx="280489" cy="615584"/>
            <a:chOff x="1839060" y="0"/>
            <a:chExt cx="430481" cy="944768"/>
          </a:xfrm>
        </p:grpSpPr>
        <p:sp>
          <p:nvSpPr>
            <p:cNvPr id="80" name="Прямоугольник 79"/>
            <p:cNvSpPr/>
            <p:nvPr/>
          </p:nvSpPr>
          <p:spPr>
            <a:xfrm rot="1744213">
              <a:off x="1963993" y="362213"/>
              <a:ext cx="63468" cy="58255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Овал 80"/>
            <p:cNvSpPr/>
            <p:nvPr/>
          </p:nvSpPr>
          <p:spPr>
            <a:xfrm>
              <a:off x="1839060" y="299886"/>
              <a:ext cx="399849" cy="399849"/>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Полилиния 81"/>
            <p:cNvSpPr/>
            <p:nvPr/>
          </p:nvSpPr>
          <p:spPr>
            <a:xfrm rot="1224573">
              <a:off x="2002148" y="75973"/>
              <a:ext cx="213094" cy="399213"/>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Овал 82"/>
            <p:cNvSpPr/>
            <p:nvPr/>
          </p:nvSpPr>
          <p:spPr>
            <a:xfrm>
              <a:off x="2038986" y="0"/>
              <a:ext cx="230555" cy="230557"/>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5" name="Группа 84"/>
          <p:cNvGrpSpPr/>
          <p:nvPr/>
        </p:nvGrpSpPr>
        <p:grpSpPr>
          <a:xfrm>
            <a:off x="2901479" y="3359325"/>
            <a:ext cx="3398713" cy="3498675"/>
            <a:chOff x="1547664" y="980728"/>
            <a:chExt cx="2448272" cy="2520280"/>
          </a:xfrm>
        </p:grpSpPr>
        <p:sp>
          <p:nvSpPr>
            <p:cNvPr id="86" name="Прямоугольник с одним вырезанным скругленным углом 85"/>
            <p:cNvSpPr/>
            <p:nvPr/>
          </p:nvSpPr>
          <p:spPr>
            <a:xfrm rot="10800000">
              <a:off x="2051720" y="1484784"/>
              <a:ext cx="1944216" cy="2016224"/>
            </a:xfrm>
            <a:prstGeom prst="snipRoundRect">
              <a:avLst>
                <a:gd name="adj1" fmla="val 16667"/>
                <a:gd name="adj2" fmla="val 0"/>
              </a:avLst>
            </a:prstGeom>
            <a:solidFill>
              <a:schemeClr val="tx1">
                <a:alpha val="16000"/>
              </a:schemeClr>
            </a:solidFill>
            <a:ln>
              <a:noFill/>
            </a:ln>
            <a:effectLst>
              <a:outerShdw algn="ctr" rotWithShape="0">
                <a:srgbClr val="000000">
                  <a:alpha val="43137"/>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Прямоугольник с одним вырезанным скругленным углом 86"/>
            <p:cNvSpPr/>
            <p:nvPr/>
          </p:nvSpPr>
          <p:spPr>
            <a:xfrm rot="10800000">
              <a:off x="1547664" y="1412776"/>
              <a:ext cx="2016224" cy="1872208"/>
            </a:xfrm>
            <a:prstGeom prst="snipRoundRect">
              <a:avLst>
                <a:gd name="adj1" fmla="val 16667"/>
                <a:gd name="adj2" fmla="val 0"/>
              </a:avLst>
            </a:prstGeom>
            <a:solidFill>
              <a:srgbClr val="2CF4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8" name="Полилиния 87"/>
            <p:cNvSpPr/>
            <p:nvPr/>
          </p:nvSpPr>
          <p:spPr>
            <a:xfrm flipH="1">
              <a:off x="2391439" y="2852936"/>
              <a:ext cx="1198951" cy="552216"/>
            </a:xfrm>
            <a:custGeom>
              <a:avLst/>
              <a:gdLst>
                <a:gd name="connsiteX0" fmla="*/ 0 w 1008112"/>
                <a:gd name="connsiteY0" fmla="*/ 504056 h 504056"/>
                <a:gd name="connsiteX1" fmla="*/ 0 w 1008112"/>
                <a:gd name="connsiteY1" fmla="*/ 0 h 504056"/>
                <a:gd name="connsiteX2" fmla="*/ 1008112 w 1008112"/>
                <a:gd name="connsiteY2" fmla="*/ 504056 h 504056"/>
                <a:gd name="connsiteX3" fmla="*/ 0 w 1008112"/>
                <a:gd name="connsiteY3" fmla="*/ 504056 h 504056"/>
                <a:gd name="connsiteX0" fmla="*/ 0 w 1080120"/>
                <a:gd name="connsiteY0" fmla="*/ 504056 h 576064"/>
                <a:gd name="connsiteX1" fmla="*/ 0 w 1080120"/>
                <a:gd name="connsiteY1" fmla="*/ 0 h 576064"/>
                <a:gd name="connsiteX2" fmla="*/ 1080120 w 1080120"/>
                <a:gd name="connsiteY2" fmla="*/ 576064 h 576064"/>
                <a:gd name="connsiteX3" fmla="*/ 0 w 1080120"/>
                <a:gd name="connsiteY3" fmla="*/ 504056 h 576064"/>
                <a:gd name="connsiteX0" fmla="*/ 0 w 1224136"/>
                <a:gd name="connsiteY0" fmla="*/ 72008 h 576064"/>
                <a:gd name="connsiteX1" fmla="*/ 144016 w 1224136"/>
                <a:gd name="connsiteY1" fmla="*/ 0 h 576064"/>
                <a:gd name="connsiteX2" fmla="*/ 1224136 w 1224136"/>
                <a:gd name="connsiteY2" fmla="*/ 576064 h 576064"/>
                <a:gd name="connsiteX3" fmla="*/ 0 w 1224136"/>
                <a:gd name="connsiteY3" fmla="*/ 72008 h 576064"/>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80891"/>
                <a:gd name="connsiteY0" fmla="*/ 72008 h 911723"/>
                <a:gd name="connsiteX1" fmla="*/ 200771 w 1280891"/>
                <a:gd name="connsiteY1" fmla="*/ 0 h 911723"/>
                <a:gd name="connsiteX2" fmla="*/ 1280891 w 1280891"/>
                <a:gd name="connsiteY2" fmla="*/ 576064 h 911723"/>
                <a:gd name="connsiteX3" fmla="*/ 56755 w 1280891"/>
                <a:gd name="connsiteY3" fmla="*/ 72008 h 911723"/>
                <a:gd name="connsiteX0" fmla="*/ 56755 w 1257590"/>
                <a:gd name="connsiteY0" fmla="*/ 79791 h 919506"/>
                <a:gd name="connsiteX1" fmla="*/ 177470 w 1257590"/>
                <a:gd name="connsiteY1" fmla="*/ 0 h 919506"/>
                <a:gd name="connsiteX2" fmla="*/ 1257590 w 1257590"/>
                <a:gd name="connsiteY2" fmla="*/ 576064 h 919506"/>
                <a:gd name="connsiteX3" fmla="*/ 56755 w 1257590"/>
                <a:gd name="connsiteY3" fmla="*/ 79791 h 919506"/>
                <a:gd name="connsiteX0" fmla="*/ 56755 w 1337648"/>
                <a:gd name="connsiteY0" fmla="*/ 79791 h 919506"/>
                <a:gd name="connsiteX1" fmla="*/ 257528 w 1337648"/>
                <a:gd name="connsiteY1" fmla="*/ 0 h 919506"/>
                <a:gd name="connsiteX2" fmla="*/ 1337648 w 1337648"/>
                <a:gd name="connsiteY2" fmla="*/ 576064 h 919506"/>
                <a:gd name="connsiteX3" fmla="*/ 56755 w 1337648"/>
                <a:gd name="connsiteY3" fmla="*/ 79791 h 919506"/>
                <a:gd name="connsiteX0" fmla="*/ 56755 w 1337648"/>
                <a:gd name="connsiteY0" fmla="*/ 40388 h 880103"/>
                <a:gd name="connsiteX1" fmla="*/ 387427 w 1337648"/>
                <a:gd name="connsiteY1" fmla="*/ 0 h 880103"/>
                <a:gd name="connsiteX2" fmla="*/ 1337648 w 1337648"/>
                <a:gd name="connsiteY2" fmla="*/ 536661 h 880103"/>
                <a:gd name="connsiteX3" fmla="*/ 56755 w 1337648"/>
                <a:gd name="connsiteY3" fmla="*/ 40388 h 880103"/>
                <a:gd name="connsiteX0" fmla="*/ 47483 w 1328376"/>
                <a:gd name="connsiteY0" fmla="*/ 40388 h 781457"/>
                <a:gd name="connsiteX1" fmla="*/ 378155 w 1328376"/>
                <a:gd name="connsiteY1" fmla="*/ 0 h 781457"/>
                <a:gd name="connsiteX2" fmla="*/ 1328376 w 1328376"/>
                <a:gd name="connsiteY2" fmla="*/ 536661 h 781457"/>
                <a:gd name="connsiteX3" fmla="*/ 47483 w 1328376"/>
                <a:gd name="connsiteY3" fmla="*/ 40388 h 781457"/>
                <a:gd name="connsiteX0" fmla="*/ 60820 w 1341713"/>
                <a:gd name="connsiteY0" fmla="*/ 40388 h 797360"/>
                <a:gd name="connsiteX1" fmla="*/ 391492 w 1341713"/>
                <a:gd name="connsiteY1" fmla="*/ 0 h 797360"/>
                <a:gd name="connsiteX2" fmla="*/ 1341713 w 1341713"/>
                <a:gd name="connsiteY2" fmla="*/ 536661 h 797360"/>
                <a:gd name="connsiteX3" fmla="*/ 60820 w 1341713"/>
                <a:gd name="connsiteY3" fmla="*/ 40388 h 797360"/>
                <a:gd name="connsiteX0" fmla="*/ 116012 w 1396905"/>
                <a:gd name="connsiteY0" fmla="*/ 40388 h 837610"/>
                <a:gd name="connsiteX1" fmla="*/ 446684 w 1396905"/>
                <a:gd name="connsiteY1" fmla="*/ 0 h 837610"/>
                <a:gd name="connsiteX2" fmla="*/ 1396905 w 1396905"/>
                <a:gd name="connsiteY2" fmla="*/ 536661 h 837610"/>
                <a:gd name="connsiteX3" fmla="*/ 116012 w 1396905"/>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116012 w 1419496"/>
                <a:gd name="connsiteY0" fmla="*/ 40388 h 837610"/>
                <a:gd name="connsiteX1" fmla="*/ 446684 w 1419496"/>
                <a:gd name="connsiteY1" fmla="*/ 0 h 837610"/>
                <a:gd name="connsiteX2" fmla="*/ 1419496 w 1419496"/>
                <a:gd name="connsiteY2" fmla="*/ 516959 h 837610"/>
                <a:gd name="connsiteX3" fmla="*/ 116012 w 1419496"/>
                <a:gd name="connsiteY3" fmla="*/ 40388 h 837610"/>
                <a:gd name="connsiteX0" fmla="*/ 61073 w 1364557"/>
                <a:gd name="connsiteY0" fmla="*/ 40388 h 706174"/>
                <a:gd name="connsiteX1" fmla="*/ 391745 w 1364557"/>
                <a:gd name="connsiteY1" fmla="*/ 0 h 706174"/>
                <a:gd name="connsiteX2" fmla="*/ 1364557 w 1364557"/>
                <a:gd name="connsiteY2" fmla="*/ 516959 h 706174"/>
                <a:gd name="connsiteX3" fmla="*/ 61073 w 1364557"/>
                <a:gd name="connsiteY3" fmla="*/ 40388 h 70617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1456460"/>
                <a:gd name="connsiteY0" fmla="*/ 40388 h 824384"/>
                <a:gd name="connsiteX1" fmla="*/ 483648 w 1456460"/>
                <a:gd name="connsiteY1" fmla="*/ 0 h 824384"/>
                <a:gd name="connsiteX2" fmla="*/ 1456460 w 1456460"/>
                <a:gd name="connsiteY2" fmla="*/ 516959 h 824384"/>
                <a:gd name="connsiteX3" fmla="*/ 152976 w 1456460"/>
                <a:gd name="connsiteY3" fmla="*/ 40388 h 824384"/>
                <a:gd name="connsiteX0" fmla="*/ 152976 w 2298573"/>
                <a:gd name="connsiteY0" fmla="*/ 40388 h 824384"/>
                <a:gd name="connsiteX1" fmla="*/ 483648 w 2298573"/>
                <a:gd name="connsiteY1" fmla="*/ 0 h 824384"/>
                <a:gd name="connsiteX2" fmla="*/ 1456460 w 2298573"/>
                <a:gd name="connsiteY2" fmla="*/ 516959 h 824384"/>
                <a:gd name="connsiteX3" fmla="*/ 152976 w 2298573"/>
                <a:gd name="connsiteY3" fmla="*/ 40388 h 824384"/>
                <a:gd name="connsiteX0" fmla="*/ 277778 w 2423375"/>
                <a:gd name="connsiteY0" fmla="*/ 40388 h 981013"/>
                <a:gd name="connsiteX1" fmla="*/ 608450 w 2423375"/>
                <a:gd name="connsiteY1" fmla="*/ 0 h 981013"/>
                <a:gd name="connsiteX2" fmla="*/ 1581262 w 2423375"/>
                <a:gd name="connsiteY2" fmla="*/ 516959 h 981013"/>
                <a:gd name="connsiteX3" fmla="*/ 277778 w 2423375"/>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77778 w 1581262"/>
                <a:gd name="connsiteY0" fmla="*/ 40388 h 981013"/>
                <a:gd name="connsiteX1" fmla="*/ 608450 w 1581262"/>
                <a:gd name="connsiteY1" fmla="*/ 0 h 981013"/>
                <a:gd name="connsiteX2" fmla="*/ 1581262 w 1581262"/>
                <a:gd name="connsiteY2" fmla="*/ 516959 h 981013"/>
                <a:gd name="connsiteX3" fmla="*/ 277778 w 1581262"/>
                <a:gd name="connsiteY3" fmla="*/ 40388 h 981013"/>
                <a:gd name="connsiteX0" fmla="*/ 209569 w 1513053"/>
                <a:gd name="connsiteY0" fmla="*/ 40388 h 785690"/>
                <a:gd name="connsiteX1" fmla="*/ 540241 w 1513053"/>
                <a:gd name="connsiteY1" fmla="*/ 0 h 785690"/>
                <a:gd name="connsiteX2" fmla="*/ 1513053 w 1513053"/>
                <a:gd name="connsiteY2" fmla="*/ 516959 h 785690"/>
                <a:gd name="connsiteX3" fmla="*/ 209569 w 1513053"/>
                <a:gd name="connsiteY3" fmla="*/ 40388 h 785690"/>
                <a:gd name="connsiteX0" fmla="*/ 135712 w 1439196"/>
                <a:gd name="connsiteY0" fmla="*/ 40388 h 756561"/>
                <a:gd name="connsiteX1" fmla="*/ 466384 w 1439196"/>
                <a:gd name="connsiteY1" fmla="*/ 0 h 756561"/>
                <a:gd name="connsiteX2" fmla="*/ 1439196 w 1439196"/>
                <a:gd name="connsiteY2" fmla="*/ 516959 h 756561"/>
                <a:gd name="connsiteX3" fmla="*/ 135712 w 1439196"/>
                <a:gd name="connsiteY3" fmla="*/ 40388 h 756561"/>
                <a:gd name="connsiteX0" fmla="*/ 108025 w 1411509"/>
                <a:gd name="connsiteY0" fmla="*/ 40388 h 665512"/>
                <a:gd name="connsiteX1" fmla="*/ 438697 w 1411509"/>
                <a:gd name="connsiteY1" fmla="*/ 0 h 665512"/>
                <a:gd name="connsiteX2" fmla="*/ 1411509 w 1411509"/>
                <a:gd name="connsiteY2" fmla="*/ 516959 h 665512"/>
                <a:gd name="connsiteX3" fmla="*/ 108025 w 1411509"/>
                <a:gd name="connsiteY3" fmla="*/ 40388 h 665512"/>
                <a:gd name="connsiteX0" fmla="*/ 143450 w 1446934"/>
                <a:gd name="connsiteY0" fmla="*/ 40388 h 693657"/>
                <a:gd name="connsiteX1" fmla="*/ 474122 w 1446934"/>
                <a:gd name="connsiteY1" fmla="*/ 0 h 693657"/>
                <a:gd name="connsiteX2" fmla="*/ 1446934 w 1446934"/>
                <a:gd name="connsiteY2" fmla="*/ 516959 h 693657"/>
                <a:gd name="connsiteX3" fmla="*/ 143450 w 1446934"/>
                <a:gd name="connsiteY3" fmla="*/ 40388 h 693657"/>
                <a:gd name="connsiteX0" fmla="*/ 143450 w 1446934"/>
                <a:gd name="connsiteY0" fmla="*/ 159582 h 812851"/>
                <a:gd name="connsiteX1" fmla="*/ 383618 w 1446934"/>
                <a:gd name="connsiteY1" fmla="*/ 0 h 812851"/>
                <a:gd name="connsiteX2" fmla="*/ 1446934 w 1446934"/>
                <a:gd name="connsiteY2" fmla="*/ 636153 h 812851"/>
                <a:gd name="connsiteX3" fmla="*/ 143450 w 1446934"/>
                <a:gd name="connsiteY3" fmla="*/ 159582 h 812851"/>
                <a:gd name="connsiteX0" fmla="*/ 143450 w 1446934"/>
                <a:gd name="connsiteY0" fmla="*/ 47001 h 700270"/>
                <a:gd name="connsiteX1" fmla="*/ 338436 w 1446934"/>
                <a:gd name="connsiteY1" fmla="*/ 0 h 700270"/>
                <a:gd name="connsiteX2" fmla="*/ 1446934 w 1446934"/>
                <a:gd name="connsiteY2" fmla="*/ 523572 h 700270"/>
                <a:gd name="connsiteX3" fmla="*/ 143450 w 1446934"/>
                <a:gd name="connsiteY3" fmla="*/ 47001 h 700270"/>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143450 w 1446934"/>
                <a:gd name="connsiteY0" fmla="*/ 0 h 653269"/>
                <a:gd name="connsiteX1" fmla="*/ 394913 w 1446934"/>
                <a:gd name="connsiteY1" fmla="*/ 20548 h 653269"/>
                <a:gd name="connsiteX2" fmla="*/ 1446934 w 1446934"/>
                <a:gd name="connsiteY2" fmla="*/ 476571 h 653269"/>
                <a:gd name="connsiteX3" fmla="*/ 143450 w 1446934"/>
                <a:gd name="connsiteY3" fmla="*/ 0 h 653269"/>
                <a:gd name="connsiteX0" fmla="*/ 25399 w 1328883"/>
                <a:gd name="connsiteY0" fmla="*/ 0 h 619495"/>
                <a:gd name="connsiteX1" fmla="*/ 276862 w 1328883"/>
                <a:gd name="connsiteY1" fmla="*/ 20548 h 619495"/>
                <a:gd name="connsiteX2" fmla="*/ 1328883 w 1328883"/>
                <a:gd name="connsiteY2" fmla="*/ 476571 h 619495"/>
                <a:gd name="connsiteX3" fmla="*/ 25399 w 1328883"/>
                <a:gd name="connsiteY3" fmla="*/ 0 h 619495"/>
                <a:gd name="connsiteX0" fmla="*/ 78755 w 1382239"/>
                <a:gd name="connsiteY0" fmla="*/ 0 h 658898"/>
                <a:gd name="connsiteX1" fmla="*/ 330218 w 1382239"/>
                <a:gd name="connsiteY1" fmla="*/ 20548 h 658898"/>
                <a:gd name="connsiteX2" fmla="*/ 1382239 w 1382239"/>
                <a:gd name="connsiteY2" fmla="*/ 476571 h 658898"/>
                <a:gd name="connsiteX3" fmla="*/ 78755 w 1382239"/>
                <a:gd name="connsiteY3" fmla="*/ 0 h 658898"/>
                <a:gd name="connsiteX0" fmla="*/ 78755 w 1382239"/>
                <a:gd name="connsiteY0" fmla="*/ 159584 h 818482"/>
                <a:gd name="connsiteX1" fmla="*/ 238866 w 1382239"/>
                <a:gd name="connsiteY1" fmla="*/ 0 h 818482"/>
                <a:gd name="connsiteX2" fmla="*/ 1382239 w 1382239"/>
                <a:gd name="connsiteY2" fmla="*/ 636155 h 818482"/>
                <a:gd name="connsiteX3" fmla="*/ 78755 w 1382239"/>
                <a:gd name="connsiteY3" fmla="*/ 159584 h 818482"/>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2239"/>
                <a:gd name="connsiteY0" fmla="*/ 79793 h 738691"/>
                <a:gd name="connsiteX1" fmla="*/ 318922 w 1382239"/>
                <a:gd name="connsiteY1" fmla="*/ 0 h 738691"/>
                <a:gd name="connsiteX2" fmla="*/ 1382239 w 1382239"/>
                <a:gd name="connsiteY2" fmla="*/ 556364 h 738691"/>
                <a:gd name="connsiteX3" fmla="*/ 78755 w 1382239"/>
                <a:gd name="connsiteY3" fmla="*/ 79793 h 738691"/>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169858 h 828756"/>
                <a:gd name="connsiteX1" fmla="*/ 324570 w 1387887"/>
                <a:gd name="connsiteY1" fmla="*/ 0 h 828756"/>
                <a:gd name="connsiteX2" fmla="*/ 1387887 w 1387887"/>
                <a:gd name="connsiteY2" fmla="*/ 556364 h 828756"/>
                <a:gd name="connsiteX3" fmla="*/ 78755 w 1387887"/>
                <a:gd name="connsiteY3" fmla="*/ 169858 h 828756"/>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78755 w 1387887"/>
                <a:gd name="connsiteY0" fmla="*/ 90067 h 748965"/>
                <a:gd name="connsiteX1" fmla="*/ 404626 w 1387887"/>
                <a:gd name="connsiteY1" fmla="*/ 0 h 748965"/>
                <a:gd name="connsiteX2" fmla="*/ 1387887 w 1387887"/>
                <a:gd name="connsiteY2" fmla="*/ 476573 h 748965"/>
                <a:gd name="connsiteX3" fmla="*/ 78755 w 1387887"/>
                <a:gd name="connsiteY3" fmla="*/ 90067 h 748965"/>
                <a:gd name="connsiteX0" fmla="*/ 23816 w 1332948"/>
                <a:gd name="connsiteY0" fmla="*/ 90067 h 611900"/>
                <a:gd name="connsiteX1" fmla="*/ 349687 w 1332948"/>
                <a:gd name="connsiteY1" fmla="*/ 0 h 611900"/>
                <a:gd name="connsiteX2" fmla="*/ 1332948 w 1332948"/>
                <a:gd name="connsiteY2" fmla="*/ 476573 h 611900"/>
                <a:gd name="connsiteX3" fmla="*/ 23816 w 1332948"/>
                <a:gd name="connsiteY3" fmla="*/ 90067 h 611900"/>
              </a:gdLst>
              <a:ahLst/>
              <a:cxnLst>
                <a:cxn ang="0">
                  <a:pos x="connsiteX0" y="connsiteY0"/>
                </a:cxn>
                <a:cxn ang="0">
                  <a:pos x="connsiteX1" y="connsiteY1"/>
                </a:cxn>
                <a:cxn ang="0">
                  <a:pos x="connsiteX2" y="connsiteY2"/>
                </a:cxn>
                <a:cxn ang="0">
                  <a:pos x="connsiteX3" y="connsiteY3"/>
                </a:cxn>
              </a:cxnLst>
              <a:rect l="l" t="t" r="r" b="b"/>
              <a:pathLst>
                <a:path w="1332948" h="611900">
                  <a:moveTo>
                    <a:pt x="23816" y="90067"/>
                  </a:moveTo>
                  <a:cubicBezTo>
                    <a:pt x="179352" y="197698"/>
                    <a:pt x="306864" y="202384"/>
                    <a:pt x="349687" y="0"/>
                  </a:cubicBezTo>
                  <a:lnTo>
                    <a:pt x="1332948" y="476573"/>
                  </a:lnTo>
                  <a:cubicBezTo>
                    <a:pt x="689632" y="459974"/>
                    <a:pt x="0" y="611900"/>
                    <a:pt x="23816" y="90067"/>
                  </a:cubicBezTo>
                  <a:close/>
                </a:path>
              </a:pathLst>
            </a:custGeom>
            <a:solidFill>
              <a:srgbClr val="00B05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Прямоугольник 88"/>
            <p:cNvSpPr/>
            <p:nvPr/>
          </p:nvSpPr>
          <p:spPr>
            <a:xfrm rot="1744213">
              <a:off x="2573764" y="1241649"/>
              <a:ext cx="45719" cy="41964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Овал 89"/>
            <p:cNvSpPr/>
            <p:nvPr/>
          </p:nvSpPr>
          <p:spPr>
            <a:xfrm>
              <a:off x="2483768" y="1196752"/>
              <a:ext cx="288032" cy="28803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1" name="Полилиния 90"/>
            <p:cNvSpPr/>
            <p:nvPr/>
          </p:nvSpPr>
          <p:spPr>
            <a:xfrm rot="1224573">
              <a:off x="2601249" y="1035455"/>
              <a:ext cx="153503" cy="287574"/>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Овал 91"/>
            <p:cNvSpPr/>
            <p:nvPr/>
          </p:nvSpPr>
          <p:spPr>
            <a:xfrm>
              <a:off x="2627785" y="980728"/>
              <a:ext cx="166081" cy="166082"/>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TextBox 92"/>
            <p:cNvSpPr txBox="1"/>
            <p:nvPr/>
          </p:nvSpPr>
          <p:spPr>
            <a:xfrm>
              <a:off x="1763688" y="1916832"/>
              <a:ext cx="1584176" cy="288220"/>
            </a:xfrm>
            <a:prstGeom prst="rect">
              <a:avLst/>
            </a:prstGeom>
            <a:noFill/>
          </p:spPr>
          <p:txBody>
            <a:bodyPr wrap="square" rtlCol="0">
              <a:spAutoFit/>
            </a:bodyPr>
            <a:lstStyle/>
            <a:p>
              <a:r>
                <a:rPr lang="et-EE" sz="2000" b="1" dirty="0" smtClean="0">
                  <a:latin typeface="Bradley Hand ITC" pitchFamily="66" charset="0"/>
                </a:rPr>
                <a:t>DURING  YEAR</a:t>
              </a:r>
              <a:endParaRPr lang="ru-RU" sz="2000" dirty="0"/>
            </a:p>
          </p:txBody>
        </p:sp>
      </p:grpSp>
      <p:sp>
        <p:nvSpPr>
          <p:cNvPr id="94" name="TextBox 93"/>
          <p:cNvSpPr txBox="1"/>
          <p:nvPr/>
        </p:nvSpPr>
        <p:spPr>
          <a:xfrm>
            <a:off x="395536" y="2780928"/>
            <a:ext cx="2592288" cy="3139321"/>
          </a:xfrm>
          <a:prstGeom prst="rect">
            <a:avLst/>
          </a:prstGeom>
          <a:noFill/>
        </p:spPr>
        <p:txBody>
          <a:bodyPr wrap="square" rtlCol="0">
            <a:spAutoFit/>
          </a:bodyPr>
          <a:lstStyle/>
          <a:p>
            <a:r>
              <a:rPr lang="en-US" b="1" dirty="0" smtClean="0">
                <a:solidFill>
                  <a:srgbClr val="0070C0"/>
                </a:solidFill>
                <a:latin typeface="Bradley Hand ITC" pitchFamily="66" charset="0"/>
              </a:rPr>
              <a:t>Go paperless!</a:t>
            </a:r>
            <a:endParaRPr lang="ru-RU" dirty="0" smtClean="0">
              <a:solidFill>
                <a:srgbClr val="0070C0"/>
              </a:solidFill>
            </a:endParaRPr>
          </a:p>
          <a:p>
            <a:r>
              <a:rPr lang="en-US" dirty="0" smtClean="0">
                <a:solidFill>
                  <a:srgbClr val="0070C0"/>
                </a:solidFill>
                <a:latin typeface="Bradley Hand ITC" pitchFamily="66" charset="0"/>
              </a:rPr>
              <a:t>Research and consider options for creating and using fewer paper-based admin systems. Even conducting online test could help save a lot of paper and enhance computer skills in school students</a:t>
            </a:r>
            <a:r>
              <a:rPr lang="en-US" dirty="0" smtClean="0">
                <a:solidFill>
                  <a:srgbClr val="0070C0"/>
                </a:solidFill>
              </a:rPr>
              <a:t>.</a:t>
            </a:r>
            <a:endParaRPr lang="ru-RU" dirty="0" smtClean="0">
              <a:solidFill>
                <a:srgbClr val="0070C0"/>
              </a:solidFill>
            </a:endParaRPr>
          </a:p>
          <a:p>
            <a:endParaRPr lang="ru-RU"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51520" y="332656"/>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51521" y="291128"/>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a:off x="287524" y="6206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287524" y="83671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287524" y="11247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87524" y="141277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87524" y="170080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87524" y="198884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87524" y="227687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87524" y="256490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7524" y="285293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287524" y="314096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87524" y="342900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87524" y="371703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287524" y="400506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287524" y="429309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287524" y="458112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287524" y="48691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87524" y="51571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287524" y="54452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3568" y="404664"/>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26" name="TextBox 25"/>
          <p:cNvSpPr txBox="1"/>
          <p:nvPr/>
        </p:nvSpPr>
        <p:spPr>
          <a:xfrm>
            <a:off x="251520" y="980728"/>
            <a:ext cx="3888432" cy="5293757"/>
          </a:xfrm>
          <a:prstGeom prst="rect">
            <a:avLst/>
          </a:prstGeom>
          <a:noFill/>
        </p:spPr>
        <p:txBody>
          <a:bodyPr wrap="square" rtlCol="0">
            <a:spAutoFit/>
          </a:bodyPr>
          <a:lstStyle/>
          <a:p>
            <a:r>
              <a:rPr lang="en-US" sz="1400" b="1" dirty="0" smtClean="0">
                <a:solidFill>
                  <a:srgbClr val="C00000"/>
                </a:solidFill>
                <a:latin typeface="Bradley Hand ITC" pitchFamily="66" charset="0"/>
              </a:rPr>
              <a:t>Create  Green  club or green initiative groups:</a:t>
            </a:r>
            <a:endParaRPr lang="ru-RU" sz="1400" b="1" i="1" dirty="0" smtClean="0">
              <a:solidFill>
                <a:srgbClr val="C00000"/>
              </a:solidFill>
            </a:endParaRPr>
          </a:p>
          <a:p>
            <a:r>
              <a:rPr lang="en-US" sz="1400" b="1" dirty="0" smtClean="0">
                <a:solidFill>
                  <a:srgbClr val="C00000"/>
                </a:solidFill>
                <a:latin typeface="Bradley Hand ITC" pitchFamily="66" charset="0"/>
              </a:rPr>
              <a:t>Just like the sports club, science club and art club, schools should have a group or a club where students participate/volunteer in conducting green projects, plantation drives, </a:t>
            </a:r>
            <a:r>
              <a:rPr lang="en-US" sz="1400" b="1" u="sng" dirty="0" smtClean="0">
                <a:solidFill>
                  <a:srgbClr val="C00000"/>
                </a:solidFill>
                <a:latin typeface="Bradley Hand ITC" pitchFamily="66" charset="0"/>
                <a:hlinkClick r:id="rId2"/>
              </a:rPr>
              <a:t>workshops</a:t>
            </a:r>
            <a:r>
              <a:rPr lang="en-US" sz="1400" b="1" dirty="0" smtClean="0">
                <a:solidFill>
                  <a:srgbClr val="C00000"/>
                </a:solidFill>
                <a:latin typeface="Bradley Hand ITC" pitchFamily="66" charset="0"/>
              </a:rPr>
              <a:t>, events and competitions like best out of waste. These groups should actively make teachers and students to take up actions for eco-friendly schools. At least once a week there should be an hour class to create awareness among the students. Your club may create a school -wide recycling or composting program; learn about growing your own food with a school garden; organize cleanup and planting days; raise funds for green initiatives; and even take part in statewide and national green schools competitions. Through all this, students will learn leadership, teamwork, and how great feels to make a positive difference.</a:t>
            </a:r>
            <a:endParaRPr lang="ru-RU" sz="1400" b="1" dirty="0" smtClean="0">
              <a:solidFill>
                <a:srgbClr val="C00000"/>
              </a:solidFill>
            </a:endParaRPr>
          </a:p>
          <a:p>
            <a:r>
              <a:rPr lang="en-US" dirty="0" smtClean="0">
                <a:solidFill>
                  <a:schemeClr val="accent5">
                    <a:lumMod val="50000"/>
                  </a:schemeClr>
                </a:solidFill>
                <a:latin typeface="Bradley Hand ITC" pitchFamily="66" charset="0"/>
              </a:rPr>
              <a:t>.</a:t>
            </a:r>
            <a:endParaRPr lang="ru-RU" dirty="0" smtClean="0">
              <a:solidFill>
                <a:schemeClr val="accent5">
                  <a:lumMod val="50000"/>
                </a:schemeClr>
              </a:solidFill>
            </a:endParaRPr>
          </a:p>
          <a:p>
            <a:r>
              <a:rPr lang="en-US" dirty="0" smtClean="0"/>
              <a:t> </a:t>
            </a:r>
            <a:endParaRPr lang="ru-RU" dirty="0" smtClean="0"/>
          </a:p>
          <a:p>
            <a:r>
              <a:rPr lang="en-US" dirty="0" smtClean="0"/>
              <a:t> </a:t>
            </a:r>
            <a:endParaRPr lang="ru-RU" dirty="0" smtClean="0"/>
          </a:p>
          <a:p>
            <a:endParaRPr lang="ru-RU" dirty="0"/>
          </a:p>
        </p:txBody>
      </p:sp>
      <p:sp>
        <p:nvSpPr>
          <p:cNvPr id="28" name="Прямоугольник 27"/>
          <p:cNvSpPr/>
          <p:nvPr/>
        </p:nvSpPr>
        <p:spPr>
          <a:xfrm>
            <a:off x="5148063" y="1094264"/>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5148063" y="1166272"/>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148064" y="1124744"/>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единительная линия 30"/>
          <p:cNvCxnSpPr/>
          <p:nvPr/>
        </p:nvCxnSpPr>
        <p:spPr>
          <a:xfrm>
            <a:off x="5184067" y="145430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5184067" y="167032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5184067" y="195836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5184067" y="224639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5184067" y="253442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5184067" y="282245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5184067" y="311048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5184067" y="339852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5184067" y="368655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5184067" y="397458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5184067" y="426261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5184067" y="455064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5184067" y="483868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5184067" y="5126712"/>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5184067" y="5414744"/>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184067" y="5702776"/>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5184067" y="5990808"/>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184067" y="6278840"/>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580111" y="1238280"/>
            <a:ext cx="2952328" cy="523220"/>
          </a:xfrm>
          <a:prstGeom prst="rect">
            <a:avLst/>
          </a:prstGeom>
          <a:noFill/>
        </p:spPr>
        <p:txBody>
          <a:bodyPr wrap="square" rtlCol="0">
            <a:spAutoFit/>
          </a:bodyPr>
          <a:lstStyle/>
          <a:p>
            <a:r>
              <a:rPr lang="et-EE" sz="2800" dirty="0" smtClean="0">
                <a:latin typeface="Lucida Handwriting" pitchFamily="66" charset="0"/>
              </a:rPr>
              <a:t>TO DO LIST</a:t>
            </a:r>
            <a:endParaRPr lang="ru-RU" sz="2800" dirty="0"/>
          </a:p>
        </p:txBody>
      </p:sp>
      <p:sp>
        <p:nvSpPr>
          <p:cNvPr id="50" name="TextBox 49"/>
          <p:cNvSpPr txBox="1"/>
          <p:nvPr/>
        </p:nvSpPr>
        <p:spPr>
          <a:xfrm>
            <a:off x="5148063" y="1814344"/>
            <a:ext cx="3240360" cy="3693319"/>
          </a:xfrm>
          <a:prstGeom prst="rect">
            <a:avLst/>
          </a:prstGeom>
          <a:noFill/>
        </p:spPr>
        <p:txBody>
          <a:bodyPr wrap="square" rtlCol="0">
            <a:spAutoFit/>
          </a:bodyPr>
          <a:lstStyle/>
          <a:p>
            <a:pPr fontAlgn="base"/>
            <a:r>
              <a:rPr lang="en-US" b="1" dirty="0" smtClean="0">
                <a:solidFill>
                  <a:srgbClr val="F030B5"/>
                </a:solidFill>
                <a:latin typeface="Bradley Hand ITC" pitchFamily="66" charset="0"/>
              </a:rPr>
              <a:t>Calculate your carbon footprint</a:t>
            </a:r>
            <a:r>
              <a:rPr lang="en-US" dirty="0" smtClean="0">
                <a:solidFill>
                  <a:srgbClr val="F030B5"/>
                </a:solidFill>
                <a:latin typeface="Bradley Hand ITC" pitchFamily="66" charset="0"/>
              </a:rPr>
              <a:t>: You can use this calculator to calculate your classroom’s carbon footprint, or the combined effect all of your students have on the environment. Then, discuss ways to minimize your effect on the environment.</a:t>
            </a:r>
            <a:endParaRPr lang="ru-RU" dirty="0" smtClean="0">
              <a:solidFill>
                <a:srgbClr val="F030B5"/>
              </a:solidFill>
            </a:endParaRPr>
          </a:p>
          <a:p>
            <a:r>
              <a:rPr lang="en-US" dirty="0" smtClean="0">
                <a:solidFill>
                  <a:schemeClr val="accent5">
                    <a:lumMod val="50000"/>
                  </a:schemeClr>
                </a:solidFill>
                <a:latin typeface="Bradley Hand ITC" pitchFamily="66" charset="0"/>
              </a:rPr>
              <a:t>.</a:t>
            </a:r>
            <a:endParaRPr lang="ru-RU" dirty="0" smtClean="0">
              <a:solidFill>
                <a:schemeClr val="accent5">
                  <a:lumMod val="50000"/>
                </a:schemeClr>
              </a:solidFill>
            </a:endParaRPr>
          </a:p>
          <a:p>
            <a:r>
              <a:rPr lang="en-US" dirty="0" smtClean="0"/>
              <a:t> </a:t>
            </a:r>
            <a:endParaRPr lang="ru-RU" dirty="0" smtClean="0"/>
          </a:p>
          <a:p>
            <a:r>
              <a:rPr lang="en-US" dirty="0" smtClean="0"/>
              <a:t> </a:t>
            </a:r>
            <a:endParaRPr lang="ru-RU" dirty="0" smtClean="0"/>
          </a:p>
          <a:p>
            <a:endParaRPr lang="ru-RU" dirty="0"/>
          </a:p>
        </p:txBody>
      </p:sp>
      <p:grpSp>
        <p:nvGrpSpPr>
          <p:cNvPr id="51" name="Группа 50"/>
          <p:cNvGrpSpPr/>
          <p:nvPr/>
        </p:nvGrpSpPr>
        <p:grpSpPr>
          <a:xfrm>
            <a:off x="2123728" y="0"/>
            <a:ext cx="280489" cy="615584"/>
            <a:chOff x="1839060" y="0"/>
            <a:chExt cx="430481" cy="944768"/>
          </a:xfrm>
        </p:grpSpPr>
        <p:sp>
          <p:nvSpPr>
            <p:cNvPr id="52" name="Прямоугольник 51"/>
            <p:cNvSpPr/>
            <p:nvPr/>
          </p:nvSpPr>
          <p:spPr>
            <a:xfrm rot="1744213">
              <a:off x="1963993" y="362213"/>
              <a:ext cx="63468" cy="58255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Овал 52"/>
            <p:cNvSpPr/>
            <p:nvPr/>
          </p:nvSpPr>
          <p:spPr>
            <a:xfrm>
              <a:off x="1839060" y="299886"/>
              <a:ext cx="399849" cy="399849"/>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олилиния 53"/>
            <p:cNvSpPr/>
            <p:nvPr/>
          </p:nvSpPr>
          <p:spPr>
            <a:xfrm rot="1224573">
              <a:off x="2002148" y="75973"/>
              <a:ext cx="213094" cy="399213"/>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Овал 54"/>
            <p:cNvSpPr/>
            <p:nvPr/>
          </p:nvSpPr>
          <p:spPr>
            <a:xfrm>
              <a:off x="2038986" y="0"/>
              <a:ext cx="230555" cy="230557"/>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6" name="Группа 55"/>
          <p:cNvGrpSpPr/>
          <p:nvPr/>
        </p:nvGrpSpPr>
        <p:grpSpPr>
          <a:xfrm>
            <a:off x="7092280" y="764704"/>
            <a:ext cx="280489" cy="615584"/>
            <a:chOff x="1839060" y="0"/>
            <a:chExt cx="430481" cy="944768"/>
          </a:xfrm>
        </p:grpSpPr>
        <p:sp>
          <p:nvSpPr>
            <p:cNvPr id="57" name="Прямоугольник 56"/>
            <p:cNvSpPr/>
            <p:nvPr/>
          </p:nvSpPr>
          <p:spPr>
            <a:xfrm rot="1744213">
              <a:off x="1963993" y="362213"/>
              <a:ext cx="63468" cy="582555"/>
            </a:xfrm>
            <a:prstGeom prst="rect">
              <a:avLst/>
            </a:prstGeom>
            <a:gradFill flip="none" rotWithShape="1">
              <a:gsLst>
                <a:gs pos="58000">
                  <a:schemeClr val="bg1">
                    <a:lumMod val="50000"/>
                  </a:schemeClr>
                </a:gs>
                <a:gs pos="100000">
                  <a:schemeClr val="bg1">
                    <a:lumMod val="65000"/>
                  </a:schemeClr>
                </a:gs>
                <a:gs pos="100000">
                  <a:schemeClr val="bg1">
                    <a:lumMod val="65000"/>
                    <a:shade val="100000"/>
                    <a:satMod val="11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Овал 57"/>
            <p:cNvSpPr/>
            <p:nvPr/>
          </p:nvSpPr>
          <p:spPr>
            <a:xfrm>
              <a:off x="1839060" y="299886"/>
              <a:ext cx="399849" cy="399849"/>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Полилиния 58"/>
            <p:cNvSpPr/>
            <p:nvPr/>
          </p:nvSpPr>
          <p:spPr>
            <a:xfrm rot="1224573">
              <a:off x="2002148" y="75973"/>
              <a:ext cx="213094" cy="399213"/>
            </a:xfrm>
            <a:custGeom>
              <a:avLst/>
              <a:gdLst>
                <a:gd name="connsiteX0" fmla="*/ 0 w 153503"/>
                <a:gd name="connsiteY0" fmla="*/ 287572 h 287572"/>
                <a:gd name="connsiteX1" fmla="*/ 38376 w 153503"/>
                <a:gd name="connsiteY1" fmla="*/ 0 h 287572"/>
                <a:gd name="connsiteX2" fmla="*/ 115127 w 153503"/>
                <a:gd name="connsiteY2" fmla="*/ 0 h 287572"/>
                <a:gd name="connsiteX3" fmla="*/ 153503 w 153503"/>
                <a:gd name="connsiteY3" fmla="*/ 287572 h 287572"/>
                <a:gd name="connsiteX4" fmla="*/ 0 w 153503"/>
                <a:gd name="connsiteY4" fmla="*/ 287572 h 287572"/>
                <a:gd name="connsiteX0" fmla="*/ 0 w 122445"/>
                <a:gd name="connsiteY0" fmla="*/ 287572 h 342491"/>
                <a:gd name="connsiteX1" fmla="*/ 38376 w 122445"/>
                <a:gd name="connsiteY1" fmla="*/ 0 h 342491"/>
                <a:gd name="connsiteX2" fmla="*/ 115127 w 122445"/>
                <a:gd name="connsiteY2" fmla="*/ 0 h 342491"/>
                <a:gd name="connsiteX3" fmla="*/ 122445 w 122445"/>
                <a:gd name="connsiteY3" fmla="*/ 342491 h 342491"/>
                <a:gd name="connsiteX4" fmla="*/ 0 w 122445"/>
                <a:gd name="connsiteY4" fmla="*/ 287572 h 342491"/>
                <a:gd name="connsiteX0" fmla="*/ 0 w 178615"/>
                <a:gd name="connsiteY0" fmla="*/ 287572 h 355061"/>
                <a:gd name="connsiteX1" fmla="*/ 38376 w 178615"/>
                <a:gd name="connsiteY1" fmla="*/ 0 h 355061"/>
                <a:gd name="connsiteX2" fmla="*/ 115127 w 178615"/>
                <a:gd name="connsiteY2" fmla="*/ 0 h 355061"/>
                <a:gd name="connsiteX3" fmla="*/ 178615 w 178615"/>
                <a:gd name="connsiteY3" fmla="*/ 355061 h 355061"/>
                <a:gd name="connsiteX4" fmla="*/ 0 w 178615"/>
                <a:gd name="connsiteY4" fmla="*/ 287572 h 355061"/>
                <a:gd name="connsiteX0" fmla="*/ 0 w 118451"/>
                <a:gd name="connsiteY0" fmla="*/ 287572 h 340860"/>
                <a:gd name="connsiteX1" fmla="*/ 38376 w 118451"/>
                <a:gd name="connsiteY1" fmla="*/ 0 h 340860"/>
                <a:gd name="connsiteX2" fmla="*/ 115127 w 118451"/>
                <a:gd name="connsiteY2" fmla="*/ 0 h 340860"/>
                <a:gd name="connsiteX3" fmla="*/ 118451 w 118451"/>
                <a:gd name="connsiteY3" fmla="*/ 340860 h 340860"/>
                <a:gd name="connsiteX4" fmla="*/ 0 w 118451"/>
                <a:gd name="connsiteY4" fmla="*/ 287572 h 340860"/>
                <a:gd name="connsiteX0" fmla="*/ 0 w 153504"/>
                <a:gd name="connsiteY0" fmla="*/ 287572 h 287573"/>
                <a:gd name="connsiteX1" fmla="*/ 38376 w 153504"/>
                <a:gd name="connsiteY1" fmla="*/ 0 h 287573"/>
                <a:gd name="connsiteX2" fmla="*/ 115127 w 153504"/>
                <a:gd name="connsiteY2" fmla="*/ 0 h 287573"/>
                <a:gd name="connsiteX3" fmla="*/ 153504 w 153504"/>
                <a:gd name="connsiteY3" fmla="*/ 287573 h 287573"/>
                <a:gd name="connsiteX4" fmla="*/ 0 w 153504"/>
                <a:gd name="connsiteY4" fmla="*/ 287572 h 287573"/>
                <a:gd name="connsiteX0" fmla="*/ 0 w 153503"/>
                <a:gd name="connsiteY0" fmla="*/ 287572 h 287574"/>
                <a:gd name="connsiteX1" fmla="*/ 38376 w 153503"/>
                <a:gd name="connsiteY1" fmla="*/ 0 h 287574"/>
                <a:gd name="connsiteX2" fmla="*/ 115127 w 153503"/>
                <a:gd name="connsiteY2" fmla="*/ 0 h 287574"/>
                <a:gd name="connsiteX3" fmla="*/ 153503 w 153503"/>
                <a:gd name="connsiteY3" fmla="*/ 287574 h 287574"/>
                <a:gd name="connsiteX4" fmla="*/ 0 w 153503"/>
                <a:gd name="connsiteY4" fmla="*/ 287572 h 287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503" h="287574">
                  <a:moveTo>
                    <a:pt x="0" y="287572"/>
                  </a:moveTo>
                  <a:lnTo>
                    <a:pt x="38376" y="0"/>
                  </a:lnTo>
                  <a:lnTo>
                    <a:pt x="115127" y="0"/>
                  </a:lnTo>
                  <a:lnTo>
                    <a:pt x="153503" y="287574"/>
                  </a:lnTo>
                  <a:lnTo>
                    <a:pt x="0" y="287572"/>
                  </a:lnTo>
                  <a:close/>
                </a:path>
              </a:pathLst>
            </a:custGeom>
            <a:solidFill>
              <a:srgbClr val="0036A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Овал 59"/>
            <p:cNvSpPr/>
            <p:nvPr/>
          </p:nvSpPr>
          <p:spPr>
            <a:xfrm>
              <a:off x="2038986" y="0"/>
              <a:ext cx="230555" cy="230557"/>
            </a:xfrm>
            <a:prstGeom prst="ellipse">
              <a:avLst/>
            </a:prstGeom>
            <a:solidFill>
              <a:srgbClr val="0036A2"/>
            </a:solidFill>
            <a:ln>
              <a:noFill/>
            </a:ln>
            <a:effectLst>
              <a:innerShdw blurRad="114300" dist="889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1" name="TextBox 60"/>
          <p:cNvSpPr txBox="1"/>
          <p:nvPr/>
        </p:nvSpPr>
        <p:spPr>
          <a:xfrm>
            <a:off x="5940152" y="4869160"/>
            <a:ext cx="2880320" cy="1477328"/>
          </a:xfrm>
          <a:prstGeom prst="rect">
            <a:avLst/>
          </a:prstGeom>
          <a:noFill/>
        </p:spPr>
        <p:txBody>
          <a:bodyPr wrap="square" rtlCol="0">
            <a:spAutoFit/>
          </a:bodyPr>
          <a:lstStyle/>
          <a:p>
            <a:r>
              <a:rPr lang="en-US" b="1" dirty="0" smtClean="0">
                <a:solidFill>
                  <a:srgbClr val="FF0000"/>
                </a:solidFill>
                <a:latin typeface="Bradley Hand ITC" pitchFamily="66" charset="0"/>
              </a:rPr>
              <a:t>Install thermometers in classrooms to monitor temperature of air-conditioning and heating</a:t>
            </a:r>
            <a:endParaRPr lang="ru-RU" b="1" dirty="0" smtClean="0">
              <a:solidFill>
                <a:srgbClr val="FF0000"/>
              </a:solidFill>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67744" y="404664"/>
            <a:ext cx="4523033" cy="610609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627784" y="750119"/>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2627784" y="822127"/>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627785" y="780599"/>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единительная линия 8"/>
          <p:cNvCxnSpPr/>
          <p:nvPr/>
        </p:nvCxnSpPr>
        <p:spPr>
          <a:xfrm>
            <a:off x="2663788" y="111015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663788" y="132618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663788" y="161421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663788" y="190224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663788" y="219027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663788" y="247831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663788" y="276634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2663788" y="305437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663788" y="334240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663788" y="363043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2663788" y="391847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2663788" y="420650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2663788" y="449453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2663788" y="478256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663788" y="507059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2663788" y="535863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2663788" y="564666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2663788" y="593469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771800" y="894135"/>
            <a:ext cx="3528392" cy="1384995"/>
          </a:xfrm>
          <a:prstGeom prst="rect">
            <a:avLst/>
          </a:prstGeom>
          <a:noFill/>
        </p:spPr>
        <p:txBody>
          <a:bodyPr wrap="square" rtlCol="0">
            <a:spAutoFit/>
          </a:bodyPr>
          <a:lstStyle/>
          <a:p>
            <a:pPr algn="ctr"/>
            <a:r>
              <a:rPr lang="et-EE" sz="2800" dirty="0" smtClean="0">
                <a:latin typeface="Lucida Handwriting" pitchFamily="66" charset="0"/>
              </a:rPr>
              <a:t>Actions or events during year</a:t>
            </a:r>
            <a:endParaRPr lang="ru-RU" sz="2800" dirty="0"/>
          </a:p>
        </p:txBody>
      </p:sp>
      <p:sp>
        <p:nvSpPr>
          <p:cNvPr id="29" name="TextBox 28"/>
          <p:cNvSpPr txBox="1"/>
          <p:nvPr/>
        </p:nvSpPr>
        <p:spPr>
          <a:xfrm>
            <a:off x="2627784" y="2348881"/>
            <a:ext cx="3744416" cy="4524315"/>
          </a:xfrm>
          <a:prstGeom prst="rect">
            <a:avLst/>
          </a:prstGeom>
          <a:noFill/>
        </p:spPr>
        <p:txBody>
          <a:bodyPr wrap="square" rtlCol="0">
            <a:spAutoFit/>
          </a:bodyPr>
          <a:lstStyle/>
          <a:p>
            <a:r>
              <a:rPr lang="en-US" b="1" dirty="0" smtClean="0">
                <a:solidFill>
                  <a:srgbClr val="FF0000"/>
                </a:solidFill>
                <a:latin typeface="Bradley Hand ITC" pitchFamily="66" charset="0"/>
              </a:rPr>
              <a:t>Get amongst community clean up days</a:t>
            </a:r>
            <a:endParaRPr lang="ru-RU" dirty="0" smtClean="0">
              <a:solidFill>
                <a:srgbClr val="FF0000"/>
              </a:solidFill>
            </a:endParaRPr>
          </a:p>
          <a:p>
            <a:r>
              <a:rPr lang="en-US" dirty="0" smtClean="0">
                <a:solidFill>
                  <a:srgbClr val="0070C0"/>
                </a:solidFill>
                <a:latin typeface="Bradley Hand ITC" pitchFamily="66" charset="0"/>
              </a:rPr>
              <a:t>Keep an eye out for local events in your area. Promote it around your school to get students and parents involved, perhaps even provide a shuttle to get a group there representing the school.</a:t>
            </a:r>
            <a:endParaRPr lang="ru-RU" dirty="0" smtClean="0">
              <a:solidFill>
                <a:srgbClr val="0070C0"/>
              </a:solidFill>
            </a:endParaRPr>
          </a:p>
          <a:p>
            <a:r>
              <a:rPr lang="en-US" dirty="0" smtClean="0">
                <a:solidFill>
                  <a:srgbClr val="0070C0"/>
                </a:solidFill>
                <a:latin typeface="Bradley Hand ITC" pitchFamily="66" charset="0"/>
              </a:rPr>
              <a:t>If there aren’t any events around you – set one up! Get the students involved in planning and promoting the activities. Even if it’s just a street clean up around the school boundary – every little bit counts!</a:t>
            </a:r>
            <a:endParaRPr lang="ru-RU" dirty="0" smtClean="0">
              <a:solidFill>
                <a:srgbClr val="0070C0"/>
              </a:solidFill>
            </a:endParaRPr>
          </a:p>
          <a:p>
            <a:r>
              <a:rPr lang="en-US" dirty="0" smtClean="0"/>
              <a:t> </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67744" y="404664"/>
            <a:ext cx="4523033" cy="610609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627784" y="750119"/>
            <a:ext cx="3816424" cy="5472608"/>
          </a:xfrm>
          <a:prstGeom prst="rect">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627784" y="822127"/>
            <a:ext cx="3816424" cy="5472608"/>
          </a:xfrm>
          <a:prstGeom prst="rect">
            <a:avLst/>
          </a:prstGeom>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2627785" y="780599"/>
            <a:ext cx="3816424"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единительная линия 7"/>
          <p:cNvCxnSpPr/>
          <p:nvPr/>
        </p:nvCxnSpPr>
        <p:spPr>
          <a:xfrm>
            <a:off x="2663788" y="111015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2663788" y="132618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663788" y="161421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663788" y="190224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663788" y="219027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663788" y="247831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663788" y="276634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663788" y="305437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2663788" y="334240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663788" y="363043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663788" y="391847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2663788" y="420650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2663788" y="449453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2663788" y="4782567"/>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2663788" y="5070599"/>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663788" y="5358631"/>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2663788" y="5646663"/>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2663788" y="5934695"/>
            <a:ext cx="3744416" cy="0"/>
          </a:xfrm>
          <a:prstGeom prst="line">
            <a:avLst/>
          </a:prstGeom>
          <a:ln>
            <a:solidFill>
              <a:schemeClr val="accent1">
                <a:shade val="95000"/>
                <a:satMod val="105000"/>
                <a:alpha val="13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71800" y="894135"/>
            <a:ext cx="3528392" cy="1384995"/>
          </a:xfrm>
          <a:prstGeom prst="rect">
            <a:avLst/>
          </a:prstGeom>
          <a:noFill/>
        </p:spPr>
        <p:txBody>
          <a:bodyPr wrap="square" rtlCol="0">
            <a:spAutoFit/>
          </a:bodyPr>
          <a:lstStyle/>
          <a:p>
            <a:pPr algn="ctr"/>
            <a:r>
              <a:rPr lang="et-EE" sz="2800" dirty="0" smtClean="0">
                <a:latin typeface="Lucida Handwriting" pitchFamily="66" charset="0"/>
              </a:rPr>
              <a:t>Actions or events during year</a:t>
            </a:r>
            <a:endParaRPr lang="ru-RU" sz="2800" dirty="0"/>
          </a:p>
        </p:txBody>
      </p:sp>
      <p:sp>
        <p:nvSpPr>
          <p:cNvPr id="27" name="TextBox 26"/>
          <p:cNvSpPr txBox="1"/>
          <p:nvPr/>
        </p:nvSpPr>
        <p:spPr>
          <a:xfrm>
            <a:off x="2987824" y="2276872"/>
            <a:ext cx="3024336" cy="3416320"/>
          </a:xfrm>
          <a:prstGeom prst="rect">
            <a:avLst/>
          </a:prstGeom>
          <a:noFill/>
        </p:spPr>
        <p:txBody>
          <a:bodyPr wrap="square" rtlCol="0">
            <a:spAutoFit/>
          </a:bodyPr>
          <a:lstStyle/>
          <a:p>
            <a:r>
              <a:rPr lang="en-US" b="1" dirty="0" smtClean="0">
                <a:solidFill>
                  <a:srgbClr val="00B050"/>
                </a:solidFill>
                <a:latin typeface="Bradley Hand ITC" pitchFamily="66" charset="0"/>
              </a:rPr>
              <a:t>Turn the old into something new</a:t>
            </a:r>
            <a:endParaRPr lang="ru-RU" dirty="0" smtClean="0">
              <a:solidFill>
                <a:srgbClr val="00B050"/>
              </a:solidFill>
            </a:endParaRPr>
          </a:p>
          <a:p>
            <a:r>
              <a:rPr lang="en-US" dirty="0" smtClean="0">
                <a:solidFill>
                  <a:srgbClr val="00B050"/>
                </a:solidFill>
                <a:latin typeface="Bradley Hand ITC" pitchFamily="66" charset="0"/>
              </a:rPr>
              <a:t>Get creative and crafty – get students to bring in old objects and </a:t>
            </a:r>
            <a:r>
              <a:rPr lang="en-US" dirty="0" err="1" smtClean="0">
                <a:solidFill>
                  <a:srgbClr val="00B050"/>
                </a:solidFill>
                <a:latin typeface="Bradley Hand ITC" pitchFamily="66" charset="0"/>
              </a:rPr>
              <a:t>upcycle</a:t>
            </a:r>
            <a:r>
              <a:rPr lang="en-US" dirty="0" smtClean="0">
                <a:solidFill>
                  <a:srgbClr val="00B050"/>
                </a:solidFill>
                <a:latin typeface="Bradley Hand ITC" pitchFamily="66" charset="0"/>
              </a:rPr>
              <a:t> them into a new creation. Even rubbish can get a new lease of life</a:t>
            </a:r>
            <a:endParaRPr lang="ru-RU" dirty="0" smtClean="0">
              <a:solidFill>
                <a:srgbClr val="00B050"/>
              </a:solidFill>
            </a:endParaRPr>
          </a:p>
          <a:p>
            <a:r>
              <a:rPr lang="en-US" dirty="0" smtClean="0">
                <a:solidFill>
                  <a:srgbClr val="00B050"/>
                </a:solidFill>
                <a:latin typeface="Bradley Hand ITC" pitchFamily="66" charset="0"/>
              </a:rPr>
              <a:t>( use for example  </a:t>
            </a:r>
            <a:r>
              <a:rPr lang="en-US" u="sng" dirty="0" smtClean="0">
                <a:solidFill>
                  <a:srgbClr val="00B050"/>
                </a:solidFill>
                <a:latin typeface="Bradley Hand ITC" pitchFamily="66" charset="0"/>
                <a:hlinkClick r:id="rId2"/>
              </a:rPr>
              <a:t>https://www.pinterest.co.uk/susanjcase/recycle-upcycle-kids-activities-art/</a:t>
            </a:r>
            <a:r>
              <a:rPr lang="en-US" dirty="0" smtClean="0">
                <a:solidFill>
                  <a:srgbClr val="00B050"/>
                </a:solidFill>
                <a:latin typeface="Bradley Hand ITC" pitchFamily="66" charset="0"/>
              </a:rPr>
              <a:t>)</a:t>
            </a:r>
            <a:endParaRPr lang="ru-RU" dirty="0" smtClean="0">
              <a:solidFill>
                <a:srgbClr val="00B050"/>
              </a:solidFill>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27000">
              <a:schemeClr val="bg1">
                <a:lumMod val="65000"/>
                <a:alpha val="51000"/>
              </a:schemeClr>
            </a:gs>
            <a:gs pos="74000">
              <a:schemeClr val="bg1">
                <a:lumMod val="65000"/>
                <a:shade val="67500"/>
                <a:satMod val="115000"/>
              </a:schemeClr>
            </a:gs>
            <a:gs pos="100000">
              <a:schemeClr val="bg1">
                <a:lumMod val="65000"/>
                <a:shade val="100000"/>
                <a:satMod val="115000"/>
              </a:schemeClr>
            </a:gs>
          </a:gsLst>
          <a:lin ang="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137</TotalTime>
  <Words>777</Words>
  <Application>Microsoft Office PowerPoint</Application>
  <PresentationFormat>Экран (4:3)</PresentationFormat>
  <Paragraphs>64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psjus</dc:creator>
  <cp:lastModifiedBy>ps.justtasteit@gmail.com</cp:lastModifiedBy>
  <cp:revision>16</cp:revision>
  <dcterms:created xsi:type="dcterms:W3CDTF">2020-04-18T23:29:53Z</dcterms:created>
  <dcterms:modified xsi:type="dcterms:W3CDTF">2020-04-19T13:16:22Z</dcterms:modified>
</cp:coreProperties>
</file>